
<file path=[Content_Types].xml><?xml version="1.0" encoding="utf-8"?>
<Types xmlns="http://schemas.openxmlformats.org/package/2006/content-types">
  <Default Extension="gif" ContentType="image/gif"/>
  <Default Extension="jpeg" ContentType="image/jpeg"/>
  <Default Extension="jpg" ContentType="image/jpeg"/>
  <Default Extension="png" ContentType="image/pn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Lst>
  <p:notesMasterIdLst>
    <p:notesMasterId r:id="rId36"/>
  </p:notesMasterIdLst>
  <p:sldIdLst>
    <p:sldId id="256" r:id="rId5"/>
    <p:sldId id="308" r:id="rId6"/>
    <p:sldId id="257" r:id="rId7"/>
    <p:sldId id="289" r:id="rId8"/>
    <p:sldId id="307" r:id="rId9"/>
    <p:sldId id="309" r:id="rId10"/>
    <p:sldId id="261" r:id="rId11"/>
    <p:sldId id="258" r:id="rId12"/>
    <p:sldId id="260" r:id="rId13"/>
    <p:sldId id="267" r:id="rId14"/>
    <p:sldId id="298" r:id="rId15"/>
    <p:sldId id="269" r:id="rId16"/>
    <p:sldId id="268" r:id="rId17"/>
    <p:sldId id="303" r:id="rId18"/>
    <p:sldId id="305" r:id="rId19"/>
    <p:sldId id="301" r:id="rId20"/>
    <p:sldId id="295" r:id="rId21"/>
    <p:sldId id="302" r:id="rId22"/>
    <p:sldId id="291" r:id="rId23"/>
    <p:sldId id="290" r:id="rId24"/>
    <p:sldId id="296" r:id="rId25"/>
    <p:sldId id="262" r:id="rId26"/>
    <p:sldId id="294" r:id="rId27"/>
    <p:sldId id="292" r:id="rId28"/>
    <p:sldId id="259" r:id="rId29"/>
    <p:sldId id="263" r:id="rId30"/>
    <p:sldId id="264" r:id="rId31"/>
    <p:sldId id="270" r:id="rId32"/>
    <p:sldId id="273" r:id="rId33"/>
    <p:sldId id="306" r:id="rId34"/>
    <p:sldId id="297" r:id="rId35"/>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603">
          <p15:clr>
            <a:srgbClr val="A4A3A4"/>
          </p15:clr>
        </p15:guide>
        <p15:guide id="2" pos="2726">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F5690"/>
    <a:srgbClr val="D487A7"/>
    <a:srgbClr val="2C3345"/>
    <a:srgbClr val="5EA3A8"/>
    <a:srgbClr val="C0CB71"/>
    <a:srgbClr val="574A80"/>
    <a:srgbClr val="9F579E"/>
    <a:srgbClr val="313B51"/>
    <a:srgbClr val="FD97BE"/>
    <a:srgbClr val="E6E6E6"/>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1408"/>
    <p:restoredTop sz="94964"/>
  </p:normalViewPr>
  <p:slideViewPr>
    <p:cSldViewPr snapToGrid="0" snapToObjects="1" showGuides="1">
      <p:cViewPr varScale="1">
        <p:scale>
          <a:sx n="139" d="100"/>
          <a:sy n="139" d="100"/>
        </p:scale>
        <p:origin x="1448" y="168"/>
      </p:cViewPr>
      <p:guideLst>
        <p:guide orient="horz" pos="603"/>
        <p:guide pos="2726"/>
      </p:guideLst>
    </p:cSldViewPr>
  </p:slideViewPr>
  <p:notesTextViewPr>
    <p:cViewPr>
      <p:scale>
        <a:sx n="100" d="100"/>
        <a:sy n="100" d="100"/>
      </p:scale>
      <p:origin x="0" y="0"/>
    </p:cViewPr>
  </p:notesTextViewPr>
  <p:sorterViewPr>
    <p:cViewPr>
      <p:scale>
        <a:sx n="70" d="100"/>
        <a:sy n="7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theme" Target="theme/theme1.xml"/><Relationship Id="rId21" Type="http://schemas.openxmlformats.org/officeDocument/2006/relationships/slide" Target="slides/slide17.xml"/><Relationship Id="rId34" Type="http://schemas.openxmlformats.org/officeDocument/2006/relationships/slide" Target="slides/slide30.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notesMaster" Target="notesMasters/notesMaster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8" Type="http://schemas.openxmlformats.org/officeDocument/2006/relationships/slide" Target="slides/slide4.xml"/><Relationship Id="rId3" Type="http://schemas.openxmlformats.org/officeDocument/2006/relationships/customXml" Target="../customXml/item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BC023C9-115E-1F45-B842-B35E34F6203B}" type="datetimeFigureOut">
              <a:rPr lang="en-US" smtClean="0"/>
              <a:t>9/2/20</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B2FFCEB-A7E5-284D-81F7-2CC69054E7A0}" type="slidenum">
              <a:rPr lang="en-US" smtClean="0"/>
              <a:t>‹#›</a:t>
            </a:fld>
            <a:endParaRPr lang="en-US"/>
          </a:p>
        </p:txBody>
      </p:sp>
    </p:spTree>
    <p:extLst>
      <p:ext uri="{BB962C8B-B14F-4D97-AF65-F5344CB8AC3E}">
        <p14:creationId xmlns:p14="http://schemas.microsoft.com/office/powerpoint/2010/main" val="182114398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9B2FFCEB-A7E5-284D-81F7-2CC69054E7A0}" type="slidenum">
              <a:rPr lang="en-US" smtClean="0"/>
              <a:t>1</a:t>
            </a:fld>
            <a:endParaRPr lang="en-US"/>
          </a:p>
        </p:txBody>
      </p:sp>
    </p:spTree>
    <p:extLst>
      <p:ext uri="{BB962C8B-B14F-4D97-AF65-F5344CB8AC3E}">
        <p14:creationId xmlns:p14="http://schemas.microsoft.com/office/powerpoint/2010/main" val="135024494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9B2FFCEB-A7E5-284D-81F7-2CC69054E7A0}" type="slidenum">
              <a:rPr lang="en-US" smtClean="0"/>
              <a:t>26</a:t>
            </a:fld>
            <a:endParaRPr lang="en-US"/>
          </a:p>
        </p:txBody>
      </p:sp>
    </p:spTree>
    <p:extLst>
      <p:ext uri="{BB962C8B-B14F-4D97-AF65-F5344CB8AC3E}">
        <p14:creationId xmlns:p14="http://schemas.microsoft.com/office/powerpoint/2010/main" val="129329375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9B2FFCEB-A7E5-284D-81F7-2CC69054E7A0}" type="slidenum">
              <a:rPr lang="en-US" smtClean="0"/>
              <a:t>2</a:t>
            </a:fld>
            <a:endParaRPr lang="en-US"/>
          </a:p>
        </p:txBody>
      </p:sp>
    </p:spTree>
    <p:extLst>
      <p:ext uri="{BB962C8B-B14F-4D97-AF65-F5344CB8AC3E}">
        <p14:creationId xmlns:p14="http://schemas.microsoft.com/office/powerpoint/2010/main" val="260396236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9B2FFCEB-A7E5-284D-81F7-2CC69054E7A0}" type="slidenum">
              <a:rPr lang="en-US" smtClean="0"/>
              <a:t>3</a:t>
            </a:fld>
            <a:endParaRPr lang="en-US"/>
          </a:p>
        </p:txBody>
      </p:sp>
    </p:spTree>
    <p:extLst>
      <p:ext uri="{BB962C8B-B14F-4D97-AF65-F5344CB8AC3E}">
        <p14:creationId xmlns:p14="http://schemas.microsoft.com/office/powerpoint/2010/main" val="6608378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These graph</a:t>
            </a:r>
            <a:r>
              <a:rPr lang="en-GB" baseline="0"/>
              <a:t> images are in a </a:t>
            </a:r>
            <a:r>
              <a:rPr lang="en-GB"/>
              <a:t>.gif</a:t>
            </a:r>
            <a:r>
              <a:rPr lang="en-GB" baseline="0"/>
              <a:t> format and will move between the comparative graphs automatically when in slideshow mode. </a:t>
            </a:r>
          </a:p>
          <a:p>
            <a:r>
              <a:rPr lang="en-GB" baseline="0"/>
              <a:t>Graph taken from https://</a:t>
            </a:r>
            <a:r>
              <a:rPr lang="en-GB" baseline="0" err="1"/>
              <a:t>www.electoral-reform.org.uk</a:t>
            </a:r>
            <a:r>
              <a:rPr lang="en-GB" baseline="0"/>
              <a:t>/campaigns/electoral-reform/ </a:t>
            </a:r>
            <a:endParaRPr lang="en-GB"/>
          </a:p>
        </p:txBody>
      </p:sp>
      <p:sp>
        <p:nvSpPr>
          <p:cNvPr id="4" name="Slide Number Placeholder 3"/>
          <p:cNvSpPr>
            <a:spLocks noGrp="1"/>
          </p:cNvSpPr>
          <p:nvPr>
            <p:ph type="sldNum" sz="quarter" idx="10"/>
          </p:nvPr>
        </p:nvSpPr>
        <p:spPr/>
        <p:txBody>
          <a:bodyPr/>
          <a:lstStyle/>
          <a:p>
            <a:fld id="{9B2FFCEB-A7E5-284D-81F7-2CC69054E7A0}" type="slidenum">
              <a:rPr lang="en-US" smtClean="0"/>
              <a:t>4</a:t>
            </a:fld>
            <a:endParaRPr lang="en-US"/>
          </a:p>
        </p:txBody>
      </p:sp>
    </p:spTree>
    <p:extLst>
      <p:ext uri="{BB962C8B-B14F-4D97-AF65-F5344CB8AC3E}">
        <p14:creationId xmlns:p14="http://schemas.microsoft.com/office/powerpoint/2010/main" val="22991381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These graph</a:t>
            </a:r>
            <a:r>
              <a:rPr lang="en-GB" baseline="0"/>
              <a:t> images are in a </a:t>
            </a:r>
            <a:r>
              <a:rPr lang="en-GB"/>
              <a:t>.gif</a:t>
            </a:r>
            <a:r>
              <a:rPr lang="en-GB" baseline="0"/>
              <a:t> format and will move between the comparative graphs automatically when in slideshow mode. </a:t>
            </a:r>
          </a:p>
          <a:p>
            <a:r>
              <a:rPr lang="en-GB" baseline="0"/>
              <a:t>Graph taken from https://</a:t>
            </a:r>
            <a:r>
              <a:rPr lang="en-GB" baseline="0" err="1"/>
              <a:t>www.electoral-reform.org.uk</a:t>
            </a:r>
            <a:r>
              <a:rPr lang="en-GB" baseline="0"/>
              <a:t>/campaigns/electoral-reform/ </a:t>
            </a:r>
            <a:endParaRPr lang="en-GB"/>
          </a:p>
        </p:txBody>
      </p:sp>
      <p:sp>
        <p:nvSpPr>
          <p:cNvPr id="4" name="Slide Number Placeholder 3"/>
          <p:cNvSpPr>
            <a:spLocks noGrp="1"/>
          </p:cNvSpPr>
          <p:nvPr>
            <p:ph type="sldNum" sz="quarter" idx="10"/>
          </p:nvPr>
        </p:nvSpPr>
        <p:spPr/>
        <p:txBody>
          <a:bodyPr/>
          <a:lstStyle/>
          <a:p>
            <a:fld id="{9B2FFCEB-A7E5-284D-81F7-2CC69054E7A0}" type="slidenum">
              <a:rPr lang="en-US" smtClean="0"/>
              <a:t>5</a:t>
            </a:fld>
            <a:endParaRPr lang="en-US"/>
          </a:p>
        </p:txBody>
      </p:sp>
    </p:spTree>
    <p:extLst>
      <p:ext uri="{BB962C8B-B14F-4D97-AF65-F5344CB8AC3E}">
        <p14:creationId xmlns:p14="http://schemas.microsoft.com/office/powerpoint/2010/main" val="178433985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These graph</a:t>
            </a:r>
            <a:r>
              <a:rPr lang="en-GB" baseline="0" dirty="0"/>
              <a:t> images are in a </a:t>
            </a:r>
            <a:r>
              <a:rPr lang="en-GB" dirty="0"/>
              <a:t>.gif</a:t>
            </a:r>
            <a:r>
              <a:rPr lang="en-GB" baseline="0" dirty="0"/>
              <a:t> format and will move between the comparative graphs automatically when in slideshow mode. </a:t>
            </a:r>
          </a:p>
          <a:p>
            <a:r>
              <a:rPr lang="en-GB" baseline="0" dirty="0"/>
              <a:t>Graph taken from https://</a:t>
            </a:r>
            <a:r>
              <a:rPr lang="en-GB" baseline="0" dirty="0" err="1"/>
              <a:t>www.electoral-reform.org.uk</a:t>
            </a:r>
            <a:r>
              <a:rPr lang="en-GB" baseline="0" dirty="0"/>
              <a:t>/campaigns/electoral-reform/ </a:t>
            </a:r>
            <a:endParaRPr lang="en-GB" dirty="0"/>
          </a:p>
        </p:txBody>
      </p:sp>
      <p:sp>
        <p:nvSpPr>
          <p:cNvPr id="4" name="Slide Number Placeholder 3"/>
          <p:cNvSpPr>
            <a:spLocks noGrp="1"/>
          </p:cNvSpPr>
          <p:nvPr>
            <p:ph type="sldNum" sz="quarter" idx="10"/>
          </p:nvPr>
        </p:nvSpPr>
        <p:spPr/>
        <p:txBody>
          <a:bodyPr/>
          <a:lstStyle/>
          <a:p>
            <a:fld id="{9B2FFCEB-A7E5-284D-81F7-2CC69054E7A0}" type="slidenum">
              <a:rPr lang="en-US" smtClean="0"/>
              <a:t>6</a:t>
            </a:fld>
            <a:endParaRPr lang="en-US"/>
          </a:p>
        </p:txBody>
      </p:sp>
    </p:spTree>
    <p:extLst>
      <p:ext uri="{BB962C8B-B14F-4D97-AF65-F5344CB8AC3E}">
        <p14:creationId xmlns:p14="http://schemas.microsoft.com/office/powerpoint/2010/main" val="345668603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9B2FFCEB-A7E5-284D-81F7-2CC69054E7A0}" type="slidenum">
              <a:rPr lang="en-US" smtClean="0"/>
              <a:t>9</a:t>
            </a:fld>
            <a:endParaRPr lang="en-US"/>
          </a:p>
        </p:txBody>
      </p:sp>
    </p:spTree>
    <p:extLst>
      <p:ext uri="{BB962C8B-B14F-4D97-AF65-F5344CB8AC3E}">
        <p14:creationId xmlns:p14="http://schemas.microsoft.com/office/powerpoint/2010/main" val="148423872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This</a:t>
            </a:r>
            <a:r>
              <a:rPr lang="en-GB" baseline="0"/>
              <a:t> image is another .gif and will move around freely in slideshow mode.  </a:t>
            </a:r>
            <a:endParaRPr lang="en-GB"/>
          </a:p>
        </p:txBody>
      </p:sp>
      <p:sp>
        <p:nvSpPr>
          <p:cNvPr id="4" name="Slide Number Placeholder 3"/>
          <p:cNvSpPr>
            <a:spLocks noGrp="1"/>
          </p:cNvSpPr>
          <p:nvPr>
            <p:ph type="sldNum" sz="quarter" idx="10"/>
          </p:nvPr>
        </p:nvSpPr>
        <p:spPr/>
        <p:txBody>
          <a:bodyPr/>
          <a:lstStyle/>
          <a:p>
            <a:fld id="{9B2FFCEB-A7E5-284D-81F7-2CC69054E7A0}" type="slidenum">
              <a:rPr lang="en-US" smtClean="0"/>
              <a:t>21</a:t>
            </a:fld>
            <a:endParaRPr lang="en-US"/>
          </a:p>
        </p:txBody>
      </p:sp>
    </p:spTree>
    <p:extLst>
      <p:ext uri="{BB962C8B-B14F-4D97-AF65-F5344CB8AC3E}">
        <p14:creationId xmlns:p14="http://schemas.microsoft.com/office/powerpoint/2010/main" val="128778832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9B2FFCEB-A7E5-284D-81F7-2CC69054E7A0}" type="slidenum">
              <a:rPr lang="en-US" smtClean="0"/>
              <a:t>23</a:t>
            </a:fld>
            <a:endParaRPr lang="en-US"/>
          </a:p>
        </p:txBody>
      </p:sp>
    </p:spTree>
    <p:extLst>
      <p:ext uri="{BB962C8B-B14F-4D97-AF65-F5344CB8AC3E}">
        <p14:creationId xmlns:p14="http://schemas.microsoft.com/office/powerpoint/2010/main" val="211172402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8" name="Rectangle 7"/>
          <p:cNvSpPr/>
          <p:nvPr/>
        </p:nvSpPr>
        <p:spPr>
          <a:xfrm>
            <a:off x="0" y="0"/>
            <a:ext cx="9144000" cy="3048000"/>
          </a:xfrm>
          <a:prstGeom prst="rect">
            <a:avLst/>
          </a:prstGeom>
          <a:solidFill>
            <a:srgbClr val="5EA3A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hasCustomPrompt="1"/>
          </p:nvPr>
        </p:nvSpPr>
        <p:spPr>
          <a:xfrm>
            <a:off x="762000" y="3200400"/>
            <a:ext cx="7543800" cy="1524000"/>
          </a:xfrm>
        </p:spPr>
        <p:txBody>
          <a:bodyPr>
            <a:noAutofit/>
          </a:bodyPr>
          <a:lstStyle>
            <a:lvl1pPr>
              <a:defRPr sz="8000">
                <a:solidFill>
                  <a:srgbClr val="2C3345"/>
                </a:solidFill>
              </a:defRPr>
            </a:lvl1pPr>
          </a:lstStyle>
          <a:p>
            <a:r>
              <a:rPr lang="en-US" dirty="0"/>
              <a:t>Master title style</a:t>
            </a:r>
          </a:p>
        </p:txBody>
      </p:sp>
      <p:sp>
        <p:nvSpPr>
          <p:cNvPr id="3" name="Subtitle 2"/>
          <p:cNvSpPr>
            <a:spLocks noGrp="1"/>
          </p:cNvSpPr>
          <p:nvPr>
            <p:ph type="subTitle" idx="1"/>
          </p:nvPr>
        </p:nvSpPr>
        <p:spPr>
          <a:xfrm>
            <a:off x="762000" y="4724400"/>
            <a:ext cx="6858000" cy="990600"/>
          </a:xfrm>
        </p:spPr>
        <p:txBody>
          <a:bodyPr anchor="t" anchorCtr="0">
            <a:normAutofit/>
          </a:bodyPr>
          <a:lstStyle>
            <a:lvl1pPr marL="0" indent="0" algn="l">
              <a:buNone/>
              <a:defRPr sz="2800">
                <a:solidFill>
                  <a:srgbClr val="4F5690"/>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4" name="Date Placeholder 3"/>
          <p:cNvSpPr>
            <a:spLocks noGrp="1"/>
          </p:cNvSpPr>
          <p:nvPr>
            <p:ph type="dt" sz="half" idx="10"/>
          </p:nvPr>
        </p:nvSpPr>
        <p:spPr/>
        <p:txBody>
          <a:bodyPr/>
          <a:lstStyle/>
          <a:p>
            <a:fld id="{3F150D65-C64D-44FB-9152-4CC2DE0C9198}" type="datetime1">
              <a:rPr lang="en-US" smtClean="0"/>
              <a:pPr/>
              <a:t>9/2/20</a:t>
            </a:fld>
            <a:endParaRPr lang="en-US"/>
          </a:p>
        </p:txBody>
      </p:sp>
      <p:sp>
        <p:nvSpPr>
          <p:cNvPr id="6" name="Slide Number Placeholder 5"/>
          <p:cNvSpPr>
            <a:spLocks noGrp="1"/>
          </p:cNvSpPr>
          <p:nvPr>
            <p:ph type="sldNum" sz="quarter" idx="12"/>
          </p:nvPr>
        </p:nvSpPr>
        <p:spPr/>
        <p:txBody>
          <a:bodyPr/>
          <a:lstStyle/>
          <a:p>
            <a:fld id="{BFEBEB0A-9E3D-4B14-9782-E2AE3DA60D96}" type="slidenum">
              <a:rPr lang="en-US" smtClean="0"/>
              <a:pPr/>
              <a:t>‹#›</a:t>
            </a:fld>
            <a:endParaRPr lang="en-US"/>
          </a:p>
        </p:txBody>
      </p:sp>
      <p:sp>
        <p:nvSpPr>
          <p:cNvPr id="7" name="Rectangle 6"/>
          <p:cNvSpPr/>
          <p:nvPr/>
        </p:nvSpPr>
        <p:spPr>
          <a:xfrm>
            <a:off x="777240" y="6172200"/>
            <a:ext cx="7543800" cy="27432"/>
          </a:xfrm>
          <a:prstGeom prst="rect">
            <a:avLst/>
          </a:prstGeom>
          <a:solidFill>
            <a:srgbClr val="D487A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D487A7"/>
              </a:solidFill>
            </a:endParaRPr>
          </a:p>
        </p:txBody>
      </p:sp>
      <p:pic>
        <p:nvPicPr>
          <p:cNvPr id="11" name="Picture 10" descr="A close up of a sign&#10;&#10;Description automatically generated">
            <a:extLst>
              <a:ext uri="{FF2B5EF4-FFF2-40B4-BE49-F238E27FC236}">
                <a16:creationId xmlns:a16="http://schemas.microsoft.com/office/drawing/2014/main" id="{0BB756C7-F400-7249-B7F5-D0AFE9BAA8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883846" y="73724"/>
            <a:ext cx="2862707" cy="2862707"/>
          </a:xfrm>
          <a:prstGeom prst="rect">
            <a:avLst/>
          </a:prstGeom>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Calibri" charset="0"/>
                <a:ea typeface="Calibri" charset="0"/>
                <a:cs typeface="Calibri" charset="0"/>
              </a:defRPr>
            </a:lvl1pPr>
          </a:lstStyle>
          <a:p>
            <a:r>
              <a:rPr lang="en-US" dirty="0"/>
              <a:t>Click to edit Master title style</a:t>
            </a:r>
          </a:p>
        </p:txBody>
      </p:sp>
      <p:sp>
        <p:nvSpPr>
          <p:cNvPr id="3" name="Content Placeholder 2"/>
          <p:cNvSpPr>
            <a:spLocks noGrp="1"/>
          </p:cNvSpPr>
          <p:nvPr>
            <p:ph idx="1"/>
          </p:nvPr>
        </p:nvSpPr>
        <p:spPr/>
        <p:txBody>
          <a:bodyPr/>
          <a:lstStyle>
            <a:lvl1pPr>
              <a:defRPr>
                <a:latin typeface="Calibri" charset="0"/>
                <a:ea typeface="Calibri" charset="0"/>
                <a:cs typeface="Calibri" charset="0"/>
              </a:defRPr>
            </a:lvl1pPr>
            <a:lvl2pPr>
              <a:defRPr>
                <a:latin typeface="Calibri" charset="0"/>
                <a:ea typeface="Calibri" charset="0"/>
                <a:cs typeface="Calibri" charset="0"/>
              </a:defRPr>
            </a:lvl2pPr>
            <a:lvl3pPr>
              <a:defRPr>
                <a:latin typeface="Georgia" panose="02040502050405020303" pitchFamily="18" charset="0"/>
                <a:ea typeface="Georgia" panose="02040502050405020303" pitchFamily="18" charset="0"/>
                <a:cs typeface="Calibri" charset="0"/>
              </a:defRPr>
            </a:lvl3pPr>
            <a:lvl4pPr>
              <a:defRPr>
                <a:latin typeface="Georgia" panose="02040502050405020303" pitchFamily="18" charset="0"/>
                <a:ea typeface="Georgia" panose="02040502050405020303" pitchFamily="18" charset="0"/>
                <a:cs typeface="Calibri" charset="0"/>
              </a:defRPr>
            </a:lvl4pPr>
            <a:lvl5pPr>
              <a:defRPr>
                <a:latin typeface="Georgia" panose="02040502050405020303" pitchFamily="18" charset="0"/>
                <a:ea typeface="Georgia" panose="02040502050405020303" pitchFamily="18" charset="0"/>
                <a:cs typeface="Calibri"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p>
            <a:fld id="{0FFE64A4-35FB-42B6-9183-2C0CE0E36649}" type="datetime1">
              <a:rPr lang="en-US" smtClean="0"/>
              <a:pPr/>
              <a:t>9/2/20</a:t>
            </a:fld>
            <a:endParaRPr lang="en-US"/>
          </a:p>
        </p:txBody>
      </p:sp>
      <p:sp>
        <p:nvSpPr>
          <p:cNvPr id="6" name="Slide Number Placeholder 5"/>
          <p:cNvSpPr>
            <a:spLocks noGrp="1"/>
          </p:cNvSpPr>
          <p:nvPr>
            <p:ph type="sldNum" sz="quarter" idx="12"/>
          </p:nvPr>
        </p:nvSpPr>
        <p:spPr/>
        <p:txBody>
          <a:bodyPr/>
          <a:lstStyle/>
          <a:p>
            <a:fld id="{BFEBEB0A-9E3D-4B14-9782-E2AE3DA60D96}"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7" name="Rectangle 6"/>
          <p:cNvSpPr/>
          <p:nvPr/>
        </p:nvSpPr>
        <p:spPr>
          <a:xfrm>
            <a:off x="0" y="0"/>
            <a:ext cx="9144000" cy="3048000"/>
          </a:xfrm>
          <a:prstGeom prst="rect">
            <a:avLst/>
          </a:prstGeom>
          <a:solidFill>
            <a:srgbClr val="5EA3A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762000" y="3276600"/>
            <a:ext cx="7543800" cy="1676400"/>
          </a:xfrm>
        </p:spPr>
        <p:txBody>
          <a:bodyPr anchor="b" anchorCtr="0"/>
          <a:lstStyle>
            <a:lvl1pPr algn="l">
              <a:defRPr sz="5400" b="0" cap="all"/>
            </a:lvl1pPr>
          </a:lstStyle>
          <a:p>
            <a:r>
              <a:rPr lang="en-US"/>
              <a:t>Click to edit Master title style</a:t>
            </a:r>
            <a:endParaRPr lang="en-US" dirty="0"/>
          </a:p>
        </p:txBody>
      </p:sp>
      <p:sp>
        <p:nvSpPr>
          <p:cNvPr id="3" name="Text Placeholder 2"/>
          <p:cNvSpPr>
            <a:spLocks noGrp="1"/>
          </p:cNvSpPr>
          <p:nvPr>
            <p:ph type="body" idx="1"/>
          </p:nvPr>
        </p:nvSpPr>
        <p:spPr>
          <a:xfrm>
            <a:off x="762000" y="4953000"/>
            <a:ext cx="6858000" cy="914400"/>
          </a:xfrm>
        </p:spPr>
        <p:txBody>
          <a:bodyPr anchor="t" anchorCtr="0">
            <a:normAutofit/>
          </a:bodyPr>
          <a:lstStyle>
            <a:lvl1pPr marL="0" indent="0">
              <a:buNone/>
              <a:defRPr sz="2800">
                <a:solidFill>
                  <a:srgbClr val="4F5690"/>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4" name="Date Placeholder 3"/>
          <p:cNvSpPr>
            <a:spLocks noGrp="1"/>
          </p:cNvSpPr>
          <p:nvPr>
            <p:ph type="dt" sz="half" idx="10"/>
          </p:nvPr>
        </p:nvSpPr>
        <p:spPr/>
        <p:txBody>
          <a:bodyPr/>
          <a:lstStyle/>
          <a:p>
            <a:fld id="{2A2683B9-6ECA-47FA-93CF-B124A0FAC208}" type="datetime1">
              <a:rPr lang="en-US" smtClean="0"/>
              <a:pPr/>
              <a:t>9/2/20</a:t>
            </a:fld>
            <a:endParaRPr lang="en-US"/>
          </a:p>
        </p:txBody>
      </p:sp>
      <p:sp>
        <p:nvSpPr>
          <p:cNvPr id="5" name="Footer Placeholder 4"/>
          <p:cNvSpPr>
            <a:spLocks noGrp="1"/>
          </p:cNvSpPr>
          <p:nvPr>
            <p:ph type="ftr" sz="quarter" idx="11"/>
          </p:nvPr>
        </p:nvSpPr>
        <p:spPr>
          <a:xfrm>
            <a:off x="761999" y="6208776"/>
            <a:ext cx="4873869" cy="365125"/>
          </a:xfrm>
          <a:prstGeom prst="rect">
            <a:avLst/>
          </a:prstGeom>
        </p:spPr>
        <p:txBody>
          <a:bodyPr/>
          <a:lstStyle/>
          <a:p>
            <a:r>
              <a:rPr lang="en-US"/>
              <a:t>Electoral Reform Society</a:t>
            </a:r>
          </a:p>
          <a:p>
            <a:endParaRPr lang="en-US"/>
          </a:p>
        </p:txBody>
      </p:sp>
      <p:sp>
        <p:nvSpPr>
          <p:cNvPr id="6" name="Slide Number Placeholder 5"/>
          <p:cNvSpPr>
            <a:spLocks noGrp="1"/>
          </p:cNvSpPr>
          <p:nvPr>
            <p:ph type="sldNum" sz="quarter" idx="12"/>
          </p:nvPr>
        </p:nvSpPr>
        <p:spPr/>
        <p:txBody>
          <a:bodyPr/>
          <a:lstStyle/>
          <a:p>
            <a:fld id="{BFEBEB0A-9E3D-4B14-9782-E2AE3DA60D96}" type="slidenum">
              <a:rPr lang="en-US" smtClean="0"/>
              <a:pPr/>
              <a:t>‹#›</a:t>
            </a:fld>
            <a:endParaRPr lang="en-US"/>
          </a:p>
        </p:txBody>
      </p:sp>
      <p:sp>
        <p:nvSpPr>
          <p:cNvPr id="8" name="Rectangle 7"/>
          <p:cNvSpPr/>
          <p:nvPr/>
        </p:nvSpPr>
        <p:spPr>
          <a:xfrm>
            <a:off x="777240" y="6172200"/>
            <a:ext cx="7543800" cy="27432"/>
          </a:xfrm>
          <a:prstGeom prst="rect">
            <a:avLst/>
          </a:prstGeom>
          <a:solidFill>
            <a:srgbClr val="D487A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descr="A close up of a sign&#10;&#10;Description automatically generated">
            <a:extLst>
              <a:ext uri="{FF2B5EF4-FFF2-40B4-BE49-F238E27FC236}">
                <a16:creationId xmlns:a16="http://schemas.microsoft.com/office/drawing/2014/main" id="{A4830238-0CC9-8741-A287-F5A5925040A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883846" y="73724"/>
            <a:ext cx="2862707" cy="2862707"/>
          </a:xfrm>
          <a:prstGeom prst="rect">
            <a:avLst/>
          </a:prstGeom>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762000" y="1292227"/>
            <a:ext cx="3657600" cy="3084701"/>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48200" y="1292227"/>
            <a:ext cx="3657600" cy="308470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305FF66B-9476-4BB3-85E9-E01854F07F90}" type="datetime1">
              <a:rPr lang="en-US" smtClean="0"/>
              <a:pPr/>
              <a:t>9/2/20</a:t>
            </a:fld>
            <a:endParaRPr lang="en-US"/>
          </a:p>
        </p:txBody>
      </p:sp>
      <p:sp>
        <p:nvSpPr>
          <p:cNvPr id="6" name="Footer Placeholder 5"/>
          <p:cNvSpPr>
            <a:spLocks noGrp="1"/>
          </p:cNvSpPr>
          <p:nvPr>
            <p:ph type="ftr" sz="quarter" idx="11"/>
          </p:nvPr>
        </p:nvSpPr>
        <p:spPr>
          <a:xfrm>
            <a:off x="761999" y="6208776"/>
            <a:ext cx="4873869" cy="365125"/>
          </a:xfrm>
          <a:prstGeom prst="rect">
            <a:avLst/>
          </a:prstGeom>
        </p:spPr>
        <p:txBody>
          <a:bodyPr/>
          <a:lstStyle/>
          <a:p>
            <a:r>
              <a:rPr lang="en-US"/>
              <a:t>Electoral Reform Society</a:t>
            </a:r>
          </a:p>
          <a:p>
            <a:endParaRPr lang="en-US"/>
          </a:p>
        </p:txBody>
      </p:sp>
      <p:sp>
        <p:nvSpPr>
          <p:cNvPr id="7" name="Slide Number Placeholder 6"/>
          <p:cNvSpPr>
            <a:spLocks noGrp="1"/>
          </p:cNvSpPr>
          <p:nvPr>
            <p:ph type="sldNum" sz="quarter" idx="12"/>
          </p:nvPr>
        </p:nvSpPr>
        <p:spPr/>
        <p:txBody>
          <a:bodyPr/>
          <a:lstStyle/>
          <a:p>
            <a:fld id="{BFEBEB0A-9E3D-4B14-9782-E2AE3DA60D96}"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762000" y="1400532"/>
            <a:ext cx="3657600" cy="639762"/>
          </a:xfrm>
        </p:spPr>
        <p:txBody>
          <a:bodyPr anchor="b">
            <a:noAutofit/>
          </a:bodyPr>
          <a:lstStyle>
            <a:lvl1pPr marL="0" indent="0">
              <a:buNone/>
              <a:defRPr sz="2800" b="0">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758952" y="2239120"/>
            <a:ext cx="3657600" cy="2138143"/>
          </a:xfrm>
        </p:spPr>
        <p:txBody>
          <a:bodyPr anchor="t" anchorCtr="0"/>
          <a:lstStyle>
            <a:lvl1pPr>
              <a:buClr>
                <a:srgbClr val="C0CB71"/>
              </a:buClr>
              <a:defRPr sz="2400"/>
            </a:lvl1pPr>
            <a:lvl2pPr>
              <a:buClr>
                <a:srgbClr val="C0CB71"/>
              </a:buClr>
              <a:defRPr sz="2000"/>
            </a:lvl2pPr>
            <a:lvl3pPr>
              <a:buClr>
                <a:srgbClr val="C0CB71"/>
              </a:buClr>
              <a:defRPr sz="1800"/>
            </a:lvl3pPr>
            <a:lvl4pPr>
              <a:buClr>
                <a:srgbClr val="C0CB71"/>
              </a:buClr>
              <a:defRPr sz="1600"/>
            </a:lvl4pPr>
            <a:lvl5pPr>
              <a:buClr>
                <a:srgbClr val="C0CB71"/>
              </a:buClr>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p:nvPr>
        </p:nvSpPr>
        <p:spPr>
          <a:xfrm>
            <a:off x="4645152" y="1400532"/>
            <a:ext cx="3657600" cy="639762"/>
          </a:xfrm>
        </p:spPr>
        <p:txBody>
          <a:bodyPr anchor="b">
            <a:noAutofit/>
          </a:bodyPr>
          <a:lstStyle>
            <a:lvl1pPr marL="0" indent="0">
              <a:buNone/>
              <a:defRPr sz="2800" b="0">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152" y="2239120"/>
            <a:ext cx="3657600" cy="2138144"/>
          </a:xfrm>
        </p:spPr>
        <p:txBody>
          <a:bodyPr anchor="t" anchorCtr="0"/>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56B23FBD-8F7D-4F85-8085-67BFDB05CB71}" type="datetime1">
              <a:rPr lang="en-US" smtClean="0"/>
              <a:pPr/>
              <a:t>9/2/20</a:t>
            </a:fld>
            <a:endParaRPr lang="en-US"/>
          </a:p>
        </p:txBody>
      </p:sp>
      <p:sp>
        <p:nvSpPr>
          <p:cNvPr id="8" name="Footer Placeholder 7"/>
          <p:cNvSpPr>
            <a:spLocks noGrp="1"/>
          </p:cNvSpPr>
          <p:nvPr>
            <p:ph type="ftr" sz="quarter" idx="11"/>
          </p:nvPr>
        </p:nvSpPr>
        <p:spPr>
          <a:xfrm>
            <a:off x="761999" y="6208776"/>
            <a:ext cx="4873869" cy="365125"/>
          </a:xfrm>
          <a:prstGeom prst="rect">
            <a:avLst/>
          </a:prstGeom>
        </p:spPr>
        <p:txBody>
          <a:bodyPr/>
          <a:lstStyle/>
          <a:p>
            <a:r>
              <a:rPr lang="en-US"/>
              <a:t>Electoral Reform Society</a:t>
            </a:r>
          </a:p>
          <a:p>
            <a:endParaRPr lang="en-US"/>
          </a:p>
        </p:txBody>
      </p:sp>
      <p:sp>
        <p:nvSpPr>
          <p:cNvPr id="9" name="Slide Number Placeholder 8"/>
          <p:cNvSpPr>
            <a:spLocks noGrp="1"/>
          </p:cNvSpPr>
          <p:nvPr>
            <p:ph type="sldNum" sz="quarter" idx="12"/>
          </p:nvPr>
        </p:nvSpPr>
        <p:spPr/>
        <p:txBody>
          <a:bodyPr/>
          <a:lstStyle/>
          <a:p>
            <a:fld id="{BFEBEB0A-9E3D-4B14-9782-E2AE3DA60D96}" type="slidenum">
              <a:rPr lang="en-US" smtClean="0"/>
              <a:pPr/>
              <a:t>‹#›</a:t>
            </a:fld>
            <a:endParaRPr lang="en-US"/>
          </a:p>
        </p:txBody>
      </p:sp>
      <p:cxnSp>
        <p:nvCxnSpPr>
          <p:cNvPr id="11" name="Straight Connector 10"/>
          <p:cNvCxnSpPr/>
          <p:nvPr/>
        </p:nvCxnSpPr>
        <p:spPr>
          <a:xfrm>
            <a:off x="758952" y="1249362"/>
            <a:ext cx="3657600" cy="1588"/>
          </a:xfrm>
          <a:prstGeom prst="line">
            <a:avLst/>
          </a:prstGeom>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a:off x="4645152" y="1249362"/>
            <a:ext cx="3657600" cy="1588"/>
          </a:xfrm>
          <a:prstGeom prst="line">
            <a:avLst/>
          </a:prstGeom>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465D789A-1220-4441-8676-44A034051BFD}" type="datetime1">
              <a:rPr lang="en-US" smtClean="0"/>
              <a:pPr/>
              <a:t>9/2/20</a:t>
            </a:fld>
            <a:endParaRPr lang="en-US"/>
          </a:p>
        </p:txBody>
      </p:sp>
      <p:sp>
        <p:nvSpPr>
          <p:cNvPr id="4" name="Footer Placeholder 3"/>
          <p:cNvSpPr>
            <a:spLocks noGrp="1"/>
          </p:cNvSpPr>
          <p:nvPr>
            <p:ph type="ftr" sz="quarter" idx="11"/>
          </p:nvPr>
        </p:nvSpPr>
        <p:spPr>
          <a:xfrm>
            <a:off x="761999" y="6208776"/>
            <a:ext cx="4873869" cy="365125"/>
          </a:xfrm>
          <a:prstGeom prst="rect">
            <a:avLst/>
          </a:prstGeom>
        </p:spPr>
        <p:txBody>
          <a:bodyPr/>
          <a:lstStyle/>
          <a:p>
            <a:r>
              <a:rPr lang="en-US"/>
              <a:t>Electoral Reform Society</a:t>
            </a:r>
          </a:p>
          <a:p>
            <a:endParaRPr lang="en-US"/>
          </a:p>
        </p:txBody>
      </p:sp>
      <p:sp>
        <p:nvSpPr>
          <p:cNvPr id="5" name="Slide Number Placeholder 4"/>
          <p:cNvSpPr>
            <a:spLocks noGrp="1"/>
          </p:cNvSpPr>
          <p:nvPr>
            <p:ph type="sldNum" sz="quarter" idx="12"/>
          </p:nvPr>
        </p:nvSpPr>
        <p:spPr/>
        <p:txBody>
          <a:bodyPr/>
          <a:lstStyle/>
          <a:p>
            <a:fld id="{BFEBEB0A-9E3D-4B14-9782-E2AE3DA60D96}"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F98A266-E364-4B5E-98DD-432668182E1E}" type="datetime1">
              <a:rPr lang="en-US" smtClean="0"/>
              <a:pPr/>
              <a:t>9/2/20</a:t>
            </a:fld>
            <a:endParaRPr lang="en-US"/>
          </a:p>
        </p:txBody>
      </p:sp>
      <p:sp>
        <p:nvSpPr>
          <p:cNvPr id="3" name="Footer Placeholder 2"/>
          <p:cNvSpPr>
            <a:spLocks noGrp="1"/>
          </p:cNvSpPr>
          <p:nvPr>
            <p:ph type="ftr" sz="quarter" idx="11"/>
          </p:nvPr>
        </p:nvSpPr>
        <p:spPr>
          <a:xfrm>
            <a:off x="761999" y="6208776"/>
            <a:ext cx="4873869" cy="365125"/>
          </a:xfrm>
          <a:prstGeom prst="rect">
            <a:avLst/>
          </a:prstGeom>
        </p:spPr>
        <p:txBody>
          <a:bodyPr/>
          <a:lstStyle/>
          <a:p>
            <a:r>
              <a:rPr lang="en-US"/>
              <a:t>Electoral Reform Society</a:t>
            </a:r>
          </a:p>
        </p:txBody>
      </p:sp>
      <p:sp>
        <p:nvSpPr>
          <p:cNvPr id="4" name="Slide Number Placeholder 3"/>
          <p:cNvSpPr>
            <a:spLocks noGrp="1"/>
          </p:cNvSpPr>
          <p:nvPr>
            <p:ph type="sldNum" sz="quarter" idx="12"/>
          </p:nvPr>
        </p:nvSpPr>
        <p:spPr/>
        <p:txBody>
          <a:bodyPr/>
          <a:lstStyle/>
          <a:p>
            <a:fld id="{BFEBEB0A-9E3D-4B14-9782-E2AE3DA60D96}"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762000" y="4572000"/>
            <a:ext cx="6784848" cy="1600200"/>
          </a:xfrm>
        </p:spPr>
        <p:txBody>
          <a:bodyPr anchor="b">
            <a:normAutofit/>
          </a:bodyPr>
          <a:lstStyle>
            <a:lvl1pPr algn="l">
              <a:defRPr sz="5400" b="0"/>
            </a:lvl1pPr>
          </a:lstStyle>
          <a:p>
            <a:r>
              <a:rPr lang="en-US"/>
              <a:t>Click to edit Master title style</a:t>
            </a:r>
          </a:p>
        </p:txBody>
      </p:sp>
      <p:sp>
        <p:nvSpPr>
          <p:cNvPr id="3" name="Content Placeholder 2"/>
          <p:cNvSpPr>
            <a:spLocks noGrp="1"/>
          </p:cNvSpPr>
          <p:nvPr>
            <p:ph idx="1"/>
          </p:nvPr>
        </p:nvSpPr>
        <p:spPr>
          <a:xfrm>
            <a:off x="3710866" y="1403626"/>
            <a:ext cx="4594934" cy="3168373"/>
          </a:xfrm>
        </p:spPr>
        <p:txBody>
          <a:bodyPr/>
          <a:lstStyle>
            <a:lvl1pPr>
              <a:defRPr sz="2400"/>
            </a:lvl1pPr>
            <a:lvl2pPr>
              <a:defRPr sz="2200"/>
            </a:lvl2pPr>
            <a:lvl3pPr>
              <a:defRPr sz="2000"/>
            </a:lvl3pPr>
            <a:lvl4pPr>
              <a:defRPr sz="1800"/>
            </a:lvl4pPr>
            <a:lvl5pPr>
              <a:defRPr sz="18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762001" y="1403626"/>
            <a:ext cx="2673657" cy="3168373"/>
          </a:xfrm>
        </p:spPr>
        <p:txBody>
          <a:bodyPr>
            <a:normAutofit/>
          </a:bodyPr>
          <a:lstStyle>
            <a:lvl1pPr marL="0" indent="0">
              <a:buNone/>
              <a:defRPr sz="2100">
                <a:solidFill>
                  <a:schemeClr val="tx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493F2040-9975-4642-A906-1DF87F8BE202}" type="datetime1">
              <a:rPr lang="en-US" smtClean="0"/>
              <a:pPr/>
              <a:t>9/2/20</a:t>
            </a:fld>
            <a:endParaRPr lang="en-US"/>
          </a:p>
        </p:txBody>
      </p:sp>
      <p:sp>
        <p:nvSpPr>
          <p:cNvPr id="6" name="Footer Placeholder 5"/>
          <p:cNvSpPr>
            <a:spLocks noGrp="1"/>
          </p:cNvSpPr>
          <p:nvPr>
            <p:ph type="ftr" sz="quarter" idx="11"/>
          </p:nvPr>
        </p:nvSpPr>
        <p:spPr>
          <a:xfrm>
            <a:off x="761999" y="6208776"/>
            <a:ext cx="4873869" cy="365125"/>
          </a:xfrm>
          <a:prstGeom prst="rect">
            <a:avLst/>
          </a:prstGeom>
        </p:spPr>
        <p:txBody>
          <a:bodyPr/>
          <a:lstStyle/>
          <a:p>
            <a:r>
              <a:rPr lang="en-US"/>
              <a:t>Electoral Reform Society</a:t>
            </a:r>
          </a:p>
        </p:txBody>
      </p:sp>
      <p:sp>
        <p:nvSpPr>
          <p:cNvPr id="7" name="Slide Number Placeholder 6"/>
          <p:cNvSpPr>
            <a:spLocks noGrp="1"/>
          </p:cNvSpPr>
          <p:nvPr>
            <p:ph type="sldNum" sz="quarter" idx="12"/>
          </p:nvPr>
        </p:nvSpPr>
        <p:spPr/>
        <p:txBody>
          <a:bodyPr/>
          <a:lstStyle/>
          <a:p>
            <a:fld id="{BFEBEB0A-9E3D-4B14-9782-E2AE3DA60D96}" type="slidenum">
              <a:rPr lang="en-US" smtClean="0"/>
              <a:pPr/>
              <a:t>‹#›</a:t>
            </a:fld>
            <a:endParaRPr lang="en-US"/>
          </a:p>
        </p:txBody>
      </p:sp>
      <p:cxnSp>
        <p:nvCxnSpPr>
          <p:cNvPr id="10" name="Straight Connector 9"/>
          <p:cNvCxnSpPr/>
          <p:nvPr/>
        </p:nvCxnSpPr>
        <p:spPr>
          <a:xfrm>
            <a:off x="3581400" y="1403626"/>
            <a:ext cx="0" cy="3016768"/>
          </a:xfrm>
          <a:prstGeom prst="line">
            <a:avLst/>
          </a:prstGeom>
          <a:ln>
            <a:solidFill>
              <a:schemeClr val="tx2">
                <a:lumMod val="50000"/>
                <a:lumOff val="50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758952" y="4572000"/>
            <a:ext cx="6784848" cy="1600200"/>
          </a:xfrm>
        </p:spPr>
        <p:txBody>
          <a:bodyPr anchor="b">
            <a:normAutofit/>
          </a:bodyPr>
          <a:lstStyle>
            <a:lvl1pPr algn="l">
              <a:defRPr sz="5400" b="0"/>
            </a:lvl1pPr>
          </a:lstStyle>
          <a:p>
            <a:r>
              <a:rPr lang="en-US"/>
              <a:t>Click to edit Master title style</a:t>
            </a:r>
            <a:endParaRPr lang="en-US" dirty="0"/>
          </a:p>
        </p:txBody>
      </p:sp>
      <p:sp>
        <p:nvSpPr>
          <p:cNvPr id="3" name="Picture Placeholder 2"/>
          <p:cNvSpPr>
            <a:spLocks noGrp="1"/>
          </p:cNvSpPr>
          <p:nvPr>
            <p:ph type="pic" idx="1"/>
          </p:nvPr>
        </p:nvSpPr>
        <p:spPr>
          <a:xfrm>
            <a:off x="777240" y="1370208"/>
            <a:ext cx="7543800" cy="1982592"/>
          </a:xfrm>
          <a:ln w="6350">
            <a:solidFill>
              <a:schemeClr val="tx2"/>
            </a:solidFill>
          </a:ln>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Drag picture to placeholder or click icon to add</a:t>
            </a:r>
          </a:p>
        </p:txBody>
      </p:sp>
      <p:sp>
        <p:nvSpPr>
          <p:cNvPr id="4" name="Text Placeholder 3"/>
          <p:cNvSpPr>
            <a:spLocks noGrp="1"/>
          </p:cNvSpPr>
          <p:nvPr>
            <p:ph type="body" sz="half" idx="2"/>
          </p:nvPr>
        </p:nvSpPr>
        <p:spPr>
          <a:xfrm>
            <a:off x="758952" y="3505200"/>
            <a:ext cx="7562088" cy="804862"/>
          </a:xfrm>
        </p:spPr>
        <p:txBody>
          <a:bodyPr anchor="t" anchorCtr="0">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51E52B4A-BA08-4841-AB08-A0D822ABC34D}" type="datetime1">
              <a:rPr lang="en-US" smtClean="0"/>
              <a:pPr/>
              <a:t>9/2/20</a:t>
            </a:fld>
            <a:endParaRPr lang="en-US"/>
          </a:p>
        </p:txBody>
      </p:sp>
      <p:sp>
        <p:nvSpPr>
          <p:cNvPr id="6" name="Footer Placeholder 5"/>
          <p:cNvSpPr>
            <a:spLocks noGrp="1"/>
          </p:cNvSpPr>
          <p:nvPr>
            <p:ph type="ftr" sz="quarter" idx="11"/>
          </p:nvPr>
        </p:nvSpPr>
        <p:spPr>
          <a:xfrm>
            <a:off x="761999" y="6208776"/>
            <a:ext cx="4873869" cy="365125"/>
          </a:xfrm>
          <a:prstGeom prst="rect">
            <a:avLst/>
          </a:prstGeom>
        </p:spPr>
        <p:txBody>
          <a:bodyPr/>
          <a:lstStyle/>
          <a:p>
            <a:r>
              <a:rPr lang="en-US"/>
              <a:t>Electoral Reform Society</a:t>
            </a:r>
          </a:p>
          <a:p>
            <a:endParaRPr lang="en-US"/>
          </a:p>
        </p:txBody>
      </p:sp>
      <p:sp>
        <p:nvSpPr>
          <p:cNvPr id="7" name="Slide Number Placeholder 6"/>
          <p:cNvSpPr>
            <a:spLocks noGrp="1"/>
          </p:cNvSpPr>
          <p:nvPr>
            <p:ph type="sldNum" sz="quarter" idx="12"/>
          </p:nvPr>
        </p:nvSpPr>
        <p:spPr/>
        <p:txBody>
          <a:bodyPr/>
          <a:lstStyle/>
          <a:p>
            <a:fld id="{BFEBEB0A-9E3D-4B14-9782-E2AE3DA60D96}"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2.jpg"/><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762000" y="4572000"/>
            <a:ext cx="6781800" cy="1600200"/>
          </a:xfrm>
          <a:prstGeom prst="rect">
            <a:avLst/>
          </a:prstGeom>
        </p:spPr>
        <p:txBody>
          <a:bodyPr vert="horz" lIns="91440" tIns="45720" rIns="91440" bIns="45720" rtlCol="0" anchor="b" anchorCtr="0">
            <a:normAutofit/>
          </a:bodyPr>
          <a:lstStyle/>
          <a:p>
            <a:r>
              <a:rPr lang="en-US" dirty="0"/>
              <a:t>Click to edit Master title style</a:t>
            </a:r>
          </a:p>
        </p:txBody>
      </p:sp>
      <p:sp>
        <p:nvSpPr>
          <p:cNvPr id="3" name="Text Placeholder 2"/>
          <p:cNvSpPr>
            <a:spLocks noGrp="1"/>
          </p:cNvSpPr>
          <p:nvPr>
            <p:ph type="body" idx="1"/>
          </p:nvPr>
        </p:nvSpPr>
        <p:spPr>
          <a:xfrm>
            <a:off x="762000" y="1693265"/>
            <a:ext cx="7543800" cy="2878734"/>
          </a:xfrm>
          <a:prstGeom prst="rect">
            <a:avLst/>
          </a:prstGeom>
        </p:spPr>
        <p:txBody>
          <a:bodyPr vert="horz" lIns="91440" tIns="45720" rIns="91440" bIns="45720" rtlCol="0" anchor="ctr" anchorCtr="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6248400" y="6208776"/>
            <a:ext cx="2133600" cy="365125"/>
          </a:xfrm>
          <a:prstGeom prst="rect">
            <a:avLst/>
          </a:prstGeom>
        </p:spPr>
        <p:txBody>
          <a:bodyPr vert="horz" lIns="91440" tIns="45720" rIns="91440" bIns="45720" rtlCol="0" anchor="ctr"/>
          <a:lstStyle>
            <a:lvl1pPr algn="r">
              <a:defRPr sz="1200" b="1">
                <a:solidFill>
                  <a:schemeClr val="tx2">
                    <a:lumMod val="90000"/>
                    <a:lumOff val="10000"/>
                  </a:schemeClr>
                </a:solidFill>
                <a:latin typeface="+mn-lt"/>
              </a:defRPr>
            </a:lvl1pPr>
          </a:lstStyle>
          <a:p>
            <a:fld id="{75D48070-6A81-47D0-9810-1540B9FEFF61}" type="datetime1">
              <a:rPr lang="en-US" smtClean="0"/>
              <a:pPr/>
              <a:t>9/2/20</a:t>
            </a:fld>
            <a:endParaRPr lang="en-US"/>
          </a:p>
        </p:txBody>
      </p:sp>
      <p:sp>
        <p:nvSpPr>
          <p:cNvPr id="6" name="Slide Number Placeholder 5"/>
          <p:cNvSpPr>
            <a:spLocks noGrp="1"/>
          </p:cNvSpPr>
          <p:nvPr>
            <p:ph type="sldNum" sz="quarter" idx="4"/>
          </p:nvPr>
        </p:nvSpPr>
        <p:spPr>
          <a:xfrm>
            <a:off x="7620000" y="5687568"/>
            <a:ext cx="762000" cy="365125"/>
          </a:xfrm>
          <a:prstGeom prst="rect">
            <a:avLst/>
          </a:prstGeom>
        </p:spPr>
        <p:txBody>
          <a:bodyPr vert="horz" lIns="91440" tIns="45720" rIns="91440" bIns="45720" rtlCol="0" anchor="ctr"/>
          <a:lstStyle>
            <a:lvl1pPr algn="r">
              <a:defRPr sz="2400">
                <a:solidFill>
                  <a:schemeClr val="tx1">
                    <a:lumMod val="85000"/>
                    <a:lumOff val="15000"/>
                  </a:schemeClr>
                </a:solidFill>
                <a:latin typeface="+mj-lt"/>
              </a:defRPr>
            </a:lvl1pPr>
          </a:lstStyle>
          <a:p>
            <a:fld id="{BFEBEB0A-9E3D-4B14-9782-E2AE3DA60D96}" type="slidenum">
              <a:rPr lang="en-US" smtClean="0"/>
              <a:pPr/>
              <a:t>‹#›</a:t>
            </a:fld>
            <a:endParaRPr lang="en-US"/>
          </a:p>
        </p:txBody>
      </p:sp>
      <p:sp>
        <p:nvSpPr>
          <p:cNvPr id="8" name="Rectangle 7"/>
          <p:cNvSpPr/>
          <p:nvPr/>
        </p:nvSpPr>
        <p:spPr>
          <a:xfrm>
            <a:off x="0" y="-1"/>
            <a:ext cx="9144000" cy="1191969"/>
          </a:xfrm>
          <a:prstGeom prst="rect">
            <a:avLst/>
          </a:prstGeom>
          <a:solidFill>
            <a:srgbClr val="5EA3A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p:cNvSpPr/>
          <p:nvPr/>
        </p:nvSpPr>
        <p:spPr>
          <a:xfrm>
            <a:off x="777240" y="6172200"/>
            <a:ext cx="7543800" cy="27432"/>
          </a:xfrm>
          <a:prstGeom prst="rect">
            <a:avLst/>
          </a:prstGeom>
          <a:solidFill>
            <a:srgbClr val="D487A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12" descr="A close up of a sign&#10;&#10;Description automatically generated">
            <a:extLst>
              <a:ext uri="{FF2B5EF4-FFF2-40B4-BE49-F238E27FC236}">
                <a16:creationId xmlns:a16="http://schemas.microsoft.com/office/drawing/2014/main" id="{F11940B9-7696-1441-A946-74FF4D44E788}"/>
              </a:ext>
            </a:extLst>
          </p:cNvPr>
          <p:cNvPicPr>
            <a:picLocks noChangeAspect="1"/>
          </p:cNvPicPr>
          <p:nvPr userDrawn="1"/>
        </p:nvPicPr>
        <p:blipFill>
          <a:blip r:embed="rId11">
            <a:extLst>
              <a:ext uri="{28A0092B-C50C-407E-A947-70E740481C1C}">
                <a14:useLocalDpi xmlns:a14="http://schemas.microsoft.com/office/drawing/2010/main" val="0"/>
              </a:ext>
            </a:extLst>
          </a:blip>
          <a:stretch>
            <a:fillRect/>
          </a:stretch>
        </p:blipFill>
        <p:spPr>
          <a:xfrm>
            <a:off x="7278189" y="82177"/>
            <a:ext cx="1027611" cy="1027611"/>
          </a:xfrm>
          <a:prstGeom prst="rect">
            <a:avLst/>
          </a:prstGeom>
        </p:spPr>
      </p:pic>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Lst>
  <p:hf sldNum="0" hdr="0" ftr="0" dt="0"/>
  <p:txStyles>
    <p:titleStyle>
      <a:lvl1pPr algn="l" defTabSz="914400" rtl="0" eaLnBrk="1" latinLnBrk="0" hangingPunct="1">
        <a:spcBef>
          <a:spcPct val="0"/>
        </a:spcBef>
        <a:buNone/>
        <a:defRPr sz="5400" kern="1200">
          <a:solidFill>
            <a:srgbClr val="2C3345"/>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74320" indent="-274320" algn="l" defTabSz="914400" rtl="0" eaLnBrk="1" latinLnBrk="0" hangingPunct="1">
        <a:spcBef>
          <a:spcPct val="20000"/>
        </a:spcBef>
        <a:buClr>
          <a:srgbClr val="C0CB71"/>
        </a:buClr>
        <a:buFont typeface="Arial" pitchFamily="34" charset="0"/>
        <a:buChar char="•"/>
        <a:defRPr sz="2400" kern="1200">
          <a:solidFill>
            <a:srgbClr val="313B51"/>
          </a:solidFill>
          <a:latin typeface="+mn-lt"/>
          <a:ea typeface="+mn-ea"/>
          <a:cs typeface="+mn-cs"/>
        </a:defRPr>
      </a:lvl1pPr>
      <a:lvl2pPr marL="594360" indent="-274320" algn="l" defTabSz="914400" rtl="0" eaLnBrk="1" latinLnBrk="0" hangingPunct="1">
        <a:spcBef>
          <a:spcPct val="20000"/>
        </a:spcBef>
        <a:buClr>
          <a:srgbClr val="C0CB71"/>
        </a:buClr>
        <a:buFont typeface="Arial" pitchFamily="34" charset="0"/>
        <a:buChar char="•"/>
        <a:defRPr sz="2200" kern="1200">
          <a:solidFill>
            <a:schemeClr val="tx2"/>
          </a:solidFill>
          <a:latin typeface="+mn-lt"/>
          <a:ea typeface="+mn-ea"/>
          <a:cs typeface="+mn-cs"/>
        </a:defRPr>
      </a:lvl2pPr>
      <a:lvl3pPr marL="868680" indent="-228600" algn="l" defTabSz="914400" rtl="0" eaLnBrk="1" latinLnBrk="0" hangingPunct="1">
        <a:spcBef>
          <a:spcPct val="20000"/>
        </a:spcBef>
        <a:buClr>
          <a:srgbClr val="C0CB71"/>
        </a:buClr>
        <a:buFont typeface="Arial" pitchFamily="34" charset="0"/>
        <a:buChar char="•"/>
        <a:defRPr sz="2000" b="0" i="0" kern="1200">
          <a:solidFill>
            <a:schemeClr val="tx2"/>
          </a:solidFill>
          <a:latin typeface="Georgia" panose="02040502050405020303" pitchFamily="18" charset="0"/>
          <a:ea typeface="+mn-ea"/>
          <a:cs typeface="+mn-cs"/>
        </a:defRPr>
      </a:lvl3pPr>
      <a:lvl4pPr marL="1143000" indent="-228600" algn="l" defTabSz="914400" rtl="0" eaLnBrk="1" latinLnBrk="0" hangingPunct="1">
        <a:spcBef>
          <a:spcPct val="20000"/>
        </a:spcBef>
        <a:buClr>
          <a:srgbClr val="C0CB71"/>
        </a:buClr>
        <a:buFont typeface="Arial" pitchFamily="34" charset="0"/>
        <a:buChar char="•"/>
        <a:defRPr sz="1800" b="0" i="0" kern="1200">
          <a:solidFill>
            <a:schemeClr val="tx2"/>
          </a:solidFill>
          <a:latin typeface="Georgia" panose="02040502050405020303" pitchFamily="18" charset="0"/>
          <a:ea typeface="+mn-ea"/>
          <a:cs typeface="+mn-cs"/>
        </a:defRPr>
      </a:lvl4pPr>
      <a:lvl5pPr marL="1371600" indent="-228600" algn="l" defTabSz="914400" rtl="0" eaLnBrk="1" latinLnBrk="0" hangingPunct="1">
        <a:spcBef>
          <a:spcPct val="20000"/>
        </a:spcBef>
        <a:buClr>
          <a:srgbClr val="C0CB71"/>
        </a:buClr>
        <a:buFont typeface="Arial" pitchFamily="34" charset="0"/>
        <a:buChar char="•"/>
        <a:defRPr sz="1800" b="0" i="0" kern="1200" baseline="0">
          <a:solidFill>
            <a:schemeClr val="tx2"/>
          </a:solidFill>
          <a:latin typeface="Georgia" panose="02040502050405020303" pitchFamily="18" charset="0"/>
          <a:ea typeface="+mn-ea"/>
          <a:cs typeface="+mn-cs"/>
        </a:defRPr>
      </a:lvl5pPr>
      <a:lvl6pPr marL="1645920" indent="-228600" algn="l" defTabSz="914400" rtl="0" eaLnBrk="1" latinLnBrk="0" hangingPunct="1">
        <a:spcBef>
          <a:spcPct val="20000"/>
        </a:spcBef>
        <a:buClr>
          <a:schemeClr val="accent1"/>
        </a:buClr>
        <a:buFont typeface="Arial" pitchFamily="34" charset="0"/>
        <a:buChar char="•"/>
        <a:defRPr sz="1600" kern="1200">
          <a:solidFill>
            <a:schemeClr val="tx2"/>
          </a:solidFill>
          <a:latin typeface="+mn-lt"/>
          <a:ea typeface="+mn-ea"/>
          <a:cs typeface="+mn-cs"/>
        </a:defRPr>
      </a:lvl6pPr>
      <a:lvl7pPr marL="1901952" indent="-228600" algn="l" defTabSz="914400" rtl="0" eaLnBrk="1" latinLnBrk="0" hangingPunct="1">
        <a:spcBef>
          <a:spcPct val="20000"/>
        </a:spcBef>
        <a:buClr>
          <a:schemeClr val="accent1"/>
        </a:buClr>
        <a:buFont typeface="Arial" pitchFamily="34" charset="0"/>
        <a:buChar char="•"/>
        <a:defRPr sz="1600" kern="1200">
          <a:solidFill>
            <a:schemeClr val="tx2"/>
          </a:solidFill>
          <a:latin typeface="+mn-lt"/>
          <a:ea typeface="+mn-ea"/>
          <a:cs typeface="+mn-cs"/>
        </a:defRPr>
      </a:lvl7pPr>
      <a:lvl8pPr marL="1965960" indent="0" algn="l" defTabSz="914400" rtl="0" eaLnBrk="1" latinLnBrk="0" hangingPunct="1">
        <a:spcBef>
          <a:spcPct val="20000"/>
        </a:spcBef>
        <a:buClr>
          <a:schemeClr val="accent1"/>
        </a:buClr>
        <a:buFont typeface="Arial" pitchFamily="34" charset="0"/>
        <a:buNone/>
        <a:defRPr sz="1600" kern="1200">
          <a:solidFill>
            <a:schemeClr val="tx2"/>
          </a:solidFill>
          <a:latin typeface="+mn-lt"/>
          <a:ea typeface="+mn-ea"/>
          <a:cs typeface="+mn-cs"/>
        </a:defRPr>
      </a:lvl8pPr>
      <a:lvl9pPr marL="2240280" indent="0" algn="l" defTabSz="914400" rtl="0" eaLnBrk="1" latinLnBrk="0" hangingPunct="1">
        <a:spcBef>
          <a:spcPct val="20000"/>
        </a:spcBef>
        <a:buClr>
          <a:schemeClr val="accent1"/>
        </a:buClr>
        <a:buFont typeface="Arial" pitchFamily="34" charset="0"/>
        <a:buNone/>
        <a:defRPr sz="16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7.gif"/><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8.gif"/><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4.tiff"/><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sz="6000" b="1" dirty="0">
                <a:latin typeface="Calibri" charset="0"/>
                <a:ea typeface="Calibri" charset="0"/>
                <a:cs typeface="Calibri" charset="0"/>
              </a:rPr>
              <a:t>Voting Systems</a:t>
            </a:r>
          </a:p>
        </p:txBody>
      </p:sp>
      <p:sp>
        <p:nvSpPr>
          <p:cNvPr id="3" name="Subtitle 2"/>
          <p:cNvSpPr>
            <a:spLocks noGrp="1"/>
          </p:cNvSpPr>
          <p:nvPr>
            <p:ph type="subTitle" idx="1"/>
          </p:nvPr>
        </p:nvSpPr>
        <p:spPr>
          <a:xfrm>
            <a:off x="762000" y="4724400"/>
            <a:ext cx="7092846" cy="990600"/>
          </a:xfrm>
        </p:spPr>
        <p:txBody>
          <a:bodyPr>
            <a:noAutofit/>
          </a:bodyPr>
          <a:lstStyle/>
          <a:p>
            <a:r>
              <a:rPr lang="en-US" sz="3200" dirty="0">
                <a:latin typeface="Calibri" charset="0"/>
                <a:ea typeface="Calibri" charset="0"/>
                <a:cs typeface="Calibri" charset="0"/>
              </a:rPr>
              <a:t>Prepared by the Electoral Reform Society</a:t>
            </a:r>
          </a:p>
        </p:txBody>
      </p:sp>
    </p:spTree>
    <p:extLst>
      <p:ext uri="{BB962C8B-B14F-4D97-AF65-F5344CB8AC3E}">
        <p14:creationId xmlns:p14="http://schemas.microsoft.com/office/powerpoint/2010/main" val="98600549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p:cNvSpPr>
            <a:spLocks noGrp="1"/>
          </p:cNvSpPr>
          <p:nvPr>
            <p:ph type="title"/>
          </p:nvPr>
        </p:nvSpPr>
        <p:spPr/>
        <p:txBody>
          <a:bodyPr>
            <a:normAutofit/>
          </a:bodyPr>
          <a:lstStyle/>
          <a:p>
            <a:r>
              <a:rPr lang="en-US" sz="3200" b="1" u="sng">
                <a:solidFill>
                  <a:srgbClr val="9F579E"/>
                </a:solidFill>
              </a:rPr>
              <a:t>How it’s counted</a:t>
            </a:r>
            <a:br>
              <a:rPr lang="en-US" sz="2800" b="1">
                <a:solidFill>
                  <a:srgbClr val="9F579E"/>
                </a:solidFill>
              </a:rPr>
            </a:br>
            <a:r>
              <a:rPr lang="en-US" sz="4400" b="1"/>
              <a:t>First Past the Post </a:t>
            </a:r>
            <a:endParaRPr lang="en-US" sz="3800" b="1">
              <a:solidFill>
                <a:srgbClr val="9F579E"/>
              </a:solidFill>
            </a:endParaRPr>
          </a:p>
        </p:txBody>
      </p:sp>
      <p:sp>
        <p:nvSpPr>
          <p:cNvPr id="3" name="Content Placeholder 2"/>
          <p:cNvSpPr>
            <a:spLocks noGrp="1"/>
          </p:cNvSpPr>
          <p:nvPr>
            <p:ph idx="1"/>
          </p:nvPr>
        </p:nvSpPr>
        <p:spPr/>
        <p:txBody>
          <a:bodyPr>
            <a:normAutofit/>
          </a:bodyPr>
          <a:lstStyle/>
          <a:p>
            <a:pPr>
              <a:buClr>
                <a:srgbClr val="FD97BE"/>
              </a:buClr>
            </a:pPr>
            <a:r>
              <a:rPr lang="en-GB" sz="2300"/>
              <a:t>Under First Past the Post, </a:t>
            </a:r>
            <a:r>
              <a:rPr lang="en-GB" sz="2300" b="1"/>
              <a:t>one person takes all the power</a:t>
            </a:r>
            <a:r>
              <a:rPr lang="en-GB" sz="2300"/>
              <a:t>.</a:t>
            </a:r>
          </a:p>
          <a:p>
            <a:pPr>
              <a:buClr>
                <a:srgbClr val="FD97BE"/>
              </a:buClr>
            </a:pPr>
            <a:endParaRPr lang="en-GB" sz="2300"/>
          </a:p>
          <a:p>
            <a:pPr>
              <a:buClr>
                <a:srgbClr val="FD97BE"/>
              </a:buClr>
            </a:pPr>
            <a:r>
              <a:rPr lang="en-GB" sz="2300"/>
              <a:t>Therefore, to become an MP and win the seat, a candidate simply needs </a:t>
            </a:r>
            <a:r>
              <a:rPr lang="en-GB" sz="2300" b="1"/>
              <a:t>the largest number of votes in their area</a:t>
            </a:r>
            <a:r>
              <a:rPr lang="en-GB" sz="2300"/>
              <a:t>.</a:t>
            </a:r>
          </a:p>
        </p:txBody>
      </p:sp>
    </p:spTree>
    <p:extLst>
      <p:ext uri="{BB962C8B-B14F-4D97-AF65-F5344CB8AC3E}">
        <p14:creationId xmlns:p14="http://schemas.microsoft.com/office/powerpoint/2010/main" val="207451467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0" y="3276600"/>
            <a:ext cx="7543800" cy="1676400"/>
          </a:xfrm>
        </p:spPr>
        <p:txBody>
          <a:bodyPr anchor="b">
            <a:normAutofit/>
          </a:bodyPr>
          <a:lstStyle/>
          <a:p>
            <a:r>
              <a:rPr lang="en-US" sz="5000" b="1"/>
              <a:t>The Problems with First Past the Post </a:t>
            </a:r>
            <a:endParaRPr lang="en-GB" sz="5000"/>
          </a:p>
        </p:txBody>
      </p:sp>
      <p:sp>
        <p:nvSpPr>
          <p:cNvPr id="7" name="Text Placeholder 2">
            <a:extLst>
              <a:ext uri="{FF2B5EF4-FFF2-40B4-BE49-F238E27FC236}">
                <a16:creationId xmlns:a16="http://schemas.microsoft.com/office/drawing/2014/main" id="{B50DF3C2-DE89-40AD-8452-DB4D60372EDA}"/>
              </a:ext>
            </a:extLst>
          </p:cNvPr>
          <p:cNvSpPr>
            <a:spLocks noGrp="1"/>
          </p:cNvSpPr>
          <p:nvPr>
            <p:ph type="body" idx="1"/>
          </p:nvPr>
        </p:nvSpPr>
        <p:spPr>
          <a:xfrm>
            <a:off x="762000" y="4953000"/>
            <a:ext cx="6858000" cy="914400"/>
          </a:xfrm>
        </p:spPr>
        <p:txBody>
          <a:bodyPr/>
          <a:lstStyle/>
          <a:p>
            <a:endParaRPr lang="en-US"/>
          </a:p>
        </p:txBody>
      </p:sp>
    </p:spTree>
    <p:extLst>
      <p:ext uri="{BB962C8B-B14F-4D97-AF65-F5344CB8AC3E}">
        <p14:creationId xmlns:p14="http://schemas.microsoft.com/office/powerpoint/2010/main" val="63185803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p:cNvSpPr>
            <a:spLocks noGrp="1"/>
          </p:cNvSpPr>
          <p:nvPr>
            <p:ph type="title"/>
          </p:nvPr>
        </p:nvSpPr>
        <p:spPr>
          <a:xfrm>
            <a:off x="761999" y="4571999"/>
            <a:ext cx="7583979" cy="1600200"/>
          </a:xfrm>
        </p:spPr>
        <p:txBody>
          <a:bodyPr>
            <a:normAutofit/>
          </a:bodyPr>
          <a:lstStyle/>
          <a:p>
            <a:r>
              <a:rPr lang="en-US" sz="3200" b="1" u="sng">
                <a:solidFill>
                  <a:srgbClr val="9F579E"/>
                </a:solidFill>
              </a:rPr>
              <a:t>The Great Divider </a:t>
            </a:r>
            <a:br>
              <a:rPr lang="en-US" sz="2800" b="1">
                <a:solidFill>
                  <a:srgbClr val="9F579E"/>
                </a:solidFill>
              </a:rPr>
            </a:br>
            <a:r>
              <a:rPr lang="en-US" sz="4400" b="1"/>
              <a:t>First Past the Post </a:t>
            </a:r>
            <a:endParaRPr lang="en-US" sz="4400" b="1">
              <a:solidFill>
                <a:srgbClr val="9F579E"/>
              </a:solidFill>
            </a:endParaRPr>
          </a:p>
        </p:txBody>
      </p:sp>
      <p:sp>
        <p:nvSpPr>
          <p:cNvPr id="3" name="Content Placeholder 2"/>
          <p:cNvSpPr>
            <a:spLocks noGrp="1"/>
          </p:cNvSpPr>
          <p:nvPr>
            <p:ph idx="1"/>
          </p:nvPr>
        </p:nvSpPr>
        <p:spPr>
          <a:xfrm>
            <a:off x="762001" y="1795549"/>
            <a:ext cx="7583978" cy="2956560"/>
          </a:xfrm>
        </p:spPr>
        <p:txBody>
          <a:bodyPr>
            <a:normAutofit/>
          </a:bodyPr>
          <a:lstStyle/>
          <a:p>
            <a:pPr>
              <a:buClr>
                <a:srgbClr val="FD97BE"/>
              </a:buClr>
              <a:buFont typeface="Arial" charset="0"/>
              <a:buChar char="•"/>
            </a:pPr>
            <a:r>
              <a:rPr lang="en-US" sz="2300" dirty="0"/>
              <a:t>Westminster’s voting system </a:t>
            </a:r>
            <a:r>
              <a:rPr lang="en-US" sz="2300" b="1" dirty="0"/>
              <a:t>artificially divides the country</a:t>
            </a:r>
            <a:r>
              <a:rPr lang="en-US" sz="2300" dirty="0"/>
              <a:t>. Across the UK, voters supporting every party </a:t>
            </a:r>
            <a:r>
              <a:rPr lang="en-US" sz="2300" b="1" dirty="0"/>
              <a:t>face large areas with no representation, despite having real support.</a:t>
            </a:r>
            <a:endParaRPr lang="en-GB" sz="2300" b="1" dirty="0"/>
          </a:p>
          <a:p>
            <a:pPr>
              <a:lnSpc>
                <a:spcPct val="30000"/>
              </a:lnSpc>
              <a:buClr>
                <a:srgbClr val="FD97BE"/>
              </a:buClr>
              <a:buFont typeface="Arial" charset="0"/>
              <a:buChar char="•"/>
            </a:pPr>
            <a:endParaRPr lang="en-GB" sz="2300" dirty="0"/>
          </a:p>
          <a:p>
            <a:pPr>
              <a:buClr>
                <a:srgbClr val="FD97BE"/>
              </a:buClr>
              <a:buFont typeface="Arial" charset="0"/>
              <a:buChar char="•"/>
            </a:pPr>
            <a:r>
              <a:rPr lang="en-GB" sz="2300" dirty="0"/>
              <a:t>As a result, it usually </a:t>
            </a:r>
            <a:r>
              <a:rPr lang="en-GB" sz="2300" b="1" dirty="0"/>
              <a:t>generates two large parties</a:t>
            </a:r>
            <a:r>
              <a:rPr lang="en-GB" sz="2300" dirty="0"/>
              <a:t>, as, without a geographical base, </a:t>
            </a:r>
            <a:r>
              <a:rPr lang="en-GB" sz="2300" b="1" dirty="0"/>
              <a:t>smaller parties find it harder to win seats. </a:t>
            </a:r>
          </a:p>
        </p:txBody>
      </p:sp>
    </p:spTree>
    <p:extLst>
      <p:ext uri="{BB962C8B-B14F-4D97-AF65-F5344CB8AC3E}">
        <p14:creationId xmlns:p14="http://schemas.microsoft.com/office/powerpoint/2010/main" val="214449304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p:cNvSpPr>
            <a:spLocks noGrp="1"/>
          </p:cNvSpPr>
          <p:nvPr>
            <p:ph type="title"/>
          </p:nvPr>
        </p:nvSpPr>
        <p:spPr/>
        <p:txBody>
          <a:bodyPr>
            <a:normAutofit/>
          </a:bodyPr>
          <a:lstStyle/>
          <a:p>
            <a:r>
              <a:rPr lang="en-US" sz="3200" b="1" u="sng">
                <a:solidFill>
                  <a:srgbClr val="9F579E"/>
                </a:solidFill>
              </a:rPr>
              <a:t>Proportionality</a:t>
            </a:r>
            <a:br>
              <a:rPr lang="en-US" sz="2800" b="1">
                <a:solidFill>
                  <a:srgbClr val="9F579E"/>
                </a:solidFill>
              </a:rPr>
            </a:br>
            <a:r>
              <a:rPr lang="en-US" sz="4400" b="1"/>
              <a:t>First Past the Post </a:t>
            </a:r>
            <a:endParaRPr lang="en-US" sz="4400" b="1">
              <a:solidFill>
                <a:srgbClr val="9F579E"/>
              </a:solidFill>
            </a:endParaRPr>
          </a:p>
        </p:txBody>
      </p:sp>
      <p:sp>
        <p:nvSpPr>
          <p:cNvPr id="3" name="Content Placeholder 2"/>
          <p:cNvSpPr>
            <a:spLocks noGrp="1"/>
          </p:cNvSpPr>
          <p:nvPr>
            <p:ph idx="1"/>
          </p:nvPr>
        </p:nvSpPr>
        <p:spPr>
          <a:xfrm>
            <a:off x="762000" y="1421566"/>
            <a:ext cx="7650480" cy="3594408"/>
          </a:xfrm>
        </p:spPr>
        <p:txBody>
          <a:bodyPr>
            <a:normAutofit/>
          </a:bodyPr>
          <a:lstStyle/>
          <a:p>
            <a:pPr>
              <a:buClr>
                <a:srgbClr val="FD97BE"/>
              </a:buClr>
            </a:pPr>
            <a:r>
              <a:rPr lang="en-GB" sz="2300" dirty="0"/>
              <a:t>As every MP will be elected with different levels of support, the </a:t>
            </a:r>
            <a:r>
              <a:rPr lang="en-GB" sz="2300" b="1" dirty="0"/>
              <a:t>proportion of seats a party gets in Parliament, rarely reflect the proportion of votes the party received.</a:t>
            </a:r>
          </a:p>
          <a:p>
            <a:pPr>
              <a:lnSpc>
                <a:spcPct val="30000"/>
              </a:lnSpc>
              <a:buClr>
                <a:srgbClr val="FD97BE"/>
              </a:buClr>
            </a:pPr>
            <a:endParaRPr lang="en-US" sz="2300" dirty="0"/>
          </a:p>
          <a:p>
            <a:pPr>
              <a:buClr>
                <a:srgbClr val="FD97BE"/>
              </a:buClr>
            </a:pPr>
            <a:r>
              <a:rPr lang="en-US" sz="2300" b="1" dirty="0"/>
              <a:t>Parties with geographically concentrated voters are over-represented, </a:t>
            </a:r>
            <a:r>
              <a:rPr lang="en-US" sz="2300" dirty="0"/>
              <a:t>while</a:t>
            </a:r>
            <a:r>
              <a:rPr lang="en-US" sz="2300" b="1" dirty="0"/>
              <a:t> </a:t>
            </a:r>
            <a:r>
              <a:rPr lang="en-US" sz="2300" dirty="0"/>
              <a:t>parties with supporters thinly spread out may get most votes </a:t>
            </a:r>
            <a:r>
              <a:rPr lang="en-US" sz="2300" b="1" dirty="0"/>
              <a:t>in only one or two areas, but might get millions across the whole country</a:t>
            </a:r>
            <a:r>
              <a:rPr lang="en-US" sz="2300" dirty="0"/>
              <a:t>. </a:t>
            </a:r>
          </a:p>
        </p:txBody>
      </p:sp>
    </p:spTree>
    <p:extLst>
      <p:ext uri="{BB962C8B-B14F-4D97-AF65-F5344CB8AC3E}">
        <p14:creationId xmlns:p14="http://schemas.microsoft.com/office/powerpoint/2010/main" val="103602264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p:cNvSpPr>
            <a:spLocks noGrp="1"/>
          </p:cNvSpPr>
          <p:nvPr>
            <p:ph type="title"/>
          </p:nvPr>
        </p:nvSpPr>
        <p:spPr/>
        <p:txBody>
          <a:bodyPr>
            <a:normAutofit/>
          </a:bodyPr>
          <a:lstStyle/>
          <a:p>
            <a:r>
              <a:rPr lang="en-US" sz="3200" b="1" u="sng">
                <a:solidFill>
                  <a:srgbClr val="9F579E"/>
                </a:solidFill>
              </a:rPr>
              <a:t>Examples of this problem</a:t>
            </a:r>
            <a:br>
              <a:rPr lang="en-US" sz="2800" b="1">
                <a:solidFill>
                  <a:srgbClr val="9F579E"/>
                </a:solidFill>
              </a:rPr>
            </a:br>
            <a:r>
              <a:rPr lang="en-US" sz="4400" b="1"/>
              <a:t>First Past the Post </a:t>
            </a:r>
            <a:endParaRPr lang="en-US" sz="4400" b="1">
              <a:solidFill>
                <a:srgbClr val="9F579E"/>
              </a:solidFill>
            </a:endParaRPr>
          </a:p>
        </p:txBody>
      </p:sp>
      <p:sp>
        <p:nvSpPr>
          <p:cNvPr id="3" name="Content Placeholder 2"/>
          <p:cNvSpPr>
            <a:spLocks noGrp="1"/>
          </p:cNvSpPr>
          <p:nvPr>
            <p:ph idx="1"/>
          </p:nvPr>
        </p:nvSpPr>
        <p:spPr>
          <a:xfrm>
            <a:off x="512649" y="2075764"/>
            <a:ext cx="8013032" cy="2496235"/>
          </a:xfrm>
        </p:spPr>
        <p:txBody>
          <a:bodyPr>
            <a:normAutofit/>
          </a:bodyPr>
          <a:lstStyle/>
          <a:p>
            <a:pPr>
              <a:buClr>
                <a:srgbClr val="FD97BE"/>
              </a:buClr>
            </a:pPr>
            <a:r>
              <a:rPr lang="en-GB" sz="2100" b="1"/>
              <a:t>No election since 1970 has produced a government with over 45 per cent of the vote</a:t>
            </a:r>
            <a:r>
              <a:rPr lang="en-GB" sz="2100"/>
              <a:t> </a:t>
            </a:r>
            <a:r>
              <a:rPr lang="en-GB" sz="2100" b="1"/>
              <a:t>share. </a:t>
            </a:r>
            <a:r>
              <a:rPr lang="en-GB" sz="2100" b="1">
                <a:sym typeface="Wingdings"/>
              </a:rPr>
              <a:t> </a:t>
            </a:r>
            <a:r>
              <a:rPr lang="en-GB" sz="2100">
                <a:solidFill>
                  <a:srgbClr val="574A80"/>
                </a:solidFill>
              </a:rPr>
              <a:t>In 2015, David Cameron secured a majority government with under 37 percent of the vote. </a:t>
            </a:r>
          </a:p>
          <a:p>
            <a:pPr>
              <a:lnSpc>
                <a:spcPct val="30000"/>
              </a:lnSpc>
              <a:buClr>
                <a:srgbClr val="FD97BE"/>
              </a:buClr>
            </a:pPr>
            <a:endParaRPr lang="en-GB" sz="2100"/>
          </a:p>
          <a:p>
            <a:pPr>
              <a:buClr>
                <a:srgbClr val="FD97BE"/>
              </a:buClr>
            </a:pPr>
            <a:r>
              <a:rPr lang="en-GB" sz="2100"/>
              <a:t>The lack of proportionality can also </a:t>
            </a:r>
            <a:r>
              <a:rPr lang="en-GB" sz="2100" b="1"/>
              <a:t>allow a party that didn’t win the most votes to form a government </a:t>
            </a:r>
            <a:r>
              <a:rPr lang="en-GB" sz="2100"/>
              <a:t> </a:t>
            </a:r>
            <a:r>
              <a:rPr lang="en-GB" sz="2100">
                <a:sym typeface="Wingdings"/>
              </a:rPr>
              <a:t> </a:t>
            </a:r>
            <a:r>
              <a:rPr lang="en-GB" sz="2100">
                <a:solidFill>
                  <a:srgbClr val="574A80"/>
                </a:solidFill>
                <a:sym typeface="Wingdings"/>
              </a:rPr>
              <a:t>This occurred twice in the 20</a:t>
            </a:r>
            <a:r>
              <a:rPr lang="en-GB" sz="2100" baseline="30000">
                <a:solidFill>
                  <a:srgbClr val="574A80"/>
                </a:solidFill>
                <a:sym typeface="Wingdings"/>
              </a:rPr>
              <a:t>th</a:t>
            </a:r>
            <a:r>
              <a:rPr lang="en-GB" sz="2100">
                <a:solidFill>
                  <a:srgbClr val="574A80"/>
                </a:solidFill>
                <a:sym typeface="Wingdings"/>
              </a:rPr>
              <a:t> century, in 1951 and 1974.</a:t>
            </a:r>
            <a:endParaRPr lang="en-GB" sz="2100">
              <a:solidFill>
                <a:srgbClr val="574A80"/>
              </a:solidFill>
            </a:endParaRPr>
          </a:p>
        </p:txBody>
      </p:sp>
    </p:spTree>
    <p:extLst>
      <p:ext uri="{BB962C8B-B14F-4D97-AF65-F5344CB8AC3E}">
        <p14:creationId xmlns:p14="http://schemas.microsoft.com/office/powerpoint/2010/main" val="112811991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p:cNvSpPr>
            <a:spLocks noGrp="1"/>
          </p:cNvSpPr>
          <p:nvPr>
            <p:ph type="title"/>
          </p:nvPr>
        </p:nvSpPr>
        <p:spPr>
          <a:xfrm>
            <a:off x="761999" y="4571999"/>
            <a:ext cx="7497937" cy="1600200"/>
          </a:xfrm>
        </p:spPr>
        <p:txBody>
          <a:bodyPr>
            <a:normAutofit/>
          </a:bodyPr>
          <a:lstStyle/>
          <a:p>
            <a:r>
              <a:rPr lang="en-US" sz="3200" b="1" u="sng">
                <a:solidFill>
                  <a:srgbClr val="9F579E"/>
                </a:solidFill>
              </a:rPr>
              <a:t>Examples of this problem</a:t>
            </a:r>
            <a:br>
              <a:rPr lang="en-US" sz="2800" b="1">
                <a:solidFill>
                  <a:srgbClr val="9F579E"/>
                </a:solidFill>
              </a:rPr>
            </a:br>
            <a:r>
              <a:rPr lang="en-US" sz="4400" b="1"/>
              <a:t>First Past the Post </a:t>
            </a:r>
            <a:endParaRPr lang="en-US" sz="4400" b="1">
              <a:solidFill>
                <a:srgbClr val="9F579E"/>
              </a:solidFill>
            </a:endParaRPr>
          </a:p>
        </p:txBody>
      </p:sp>
      <p:sp>
        <p:nvSpPr>
          <p:cNvPr id="3" name="Content Placeholder 2"/>
          <p:cNvSpPr>
            <a:spLocks noGrp="1"/>
          </p:cNvSpPr>
          <p:nvPr>
            <p:ph idx="1"/>
          </p:nvPr>
        </p:nvSpPr>
        <p:spPr>
          <a:xfrm>
            <a:off x="498763" y="1435039"/>
            <a:ext cx="5132016" cy="3344778"/>
          </a:xfrm>
        </p:spPr>
        <p:txBody>
          <a:bodyPr>
            <a:noAutofit/>
          </a:bodyPr>
          <a:lstStyle/>
          <a:p>
            <a:pPr>
              <a:buClr>
                <a:srgbClr val="FD97BE"/>
              </a:buClr>
            </a:pPr>
            <a:r>
              <a:rPr lang="en-GB" sz="2000"/>
              <a:t>The problems with proportionality particularly </a:t>
            </a:r>
            <a:r>
              <a:rPr lang="en-GB" sz="2000" b="1"/>
              <a:t>hurt representation for those who support smaller parties</a:t>
            </a:r>
            <a:r>
              <a:rPr lang="en-GB" sz="2000"/>
              <a:t>, effectively silencing their voice. </a:t>
            </a:r>
          </a:p>
          <a:p>
            <a:pPr>
              <a:lnSpc>
                <a:spcPct val="10000"/>
              </a:lnSpc>
              <a:buClr>
                <a:srgbClr val="FD97BE"/>
              </a:buClr>
            </a:pPr>
            <a:endParaRPr lang="en-GB" sz="2000"/>
          </a:p>
          <a:p>
            <a:pPr>
              <a:buClr>
                <a:srgbClr val="FD97BE"/>
              </a:buClr>
            </a:pPr>
            <a:r>
              <a:rPr lang="en-GB" sz="2000"/>
              <a:t>Despite having </a:t>
            </a:r>
            <a:r>
              <a:rPr lang="en-GB" sz="2000" b="1"/>
              <a:t>strong national support, </a:t>
            </a:r>
            <a:r>
              <a:rPr lang="en-GB" sz="2000"/>
              <a:t>they struggle to secure representation in parliament.</a:t>
            </a:r>
          </a:p>
          <a:p>
            <a:pPr>
              <a:lnSpc>
                <a:spcPct val="10000"/>
              </a:lnSpc>
              <a:buClr>
                <a:srgbClr val="FD97BE"/>
              </a:buClr>
            </a:pPr>
            <a:endParaRPr lang="en-GB" sz="2000"/>
          </a:p>
          <a:p>
            <a:pPr>
              <a:buClr>
                <a:srgbClr val="FD97BE"/>
              </a:buClr>
            </a:pPr>
            <a:r>
              <a:rPr lang="en-GB" sz="2000">
                <a:solidFill>
                  <a:srgbClr val="574A80"/>
                </a:solidFill>
              </a:rPr>
              <a:t>In 2015 UKIP and the Greens collectively received over 5 million votes </a:t>
            </a:r>
            <a:r>
              <a:rPr lang="mr-IN" sz="2000">
                <a:solidFill>
                  <a:srgbClr val="574A80"/>
                </a:solidFill>
              </a:rPr>
              <a:t>–</a:t>
            </a:r>
            <a:r>
              <a:rPr lang="en-GB" sz="2000">
                <a:solidFill>
                  <a:srgbClr val="574A80"/>
                </a:solidFill>
              </a:rPr>
              <a:t> </a:t>
            </a:r>
            <a:r>
              <a:rPr lang="en-GB" sz="2000" b="1">
                <a:solidFill>
                  <a:srgbClr val="574A80"/>
                </a:solidFill>
              </a:rPr>
              <a:t>but only gained one seat each. </a:t>
            </a:r>
          </a:p>
        </p:txBody>
      </p:sp>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894015" y="1296493"/>
            <a:ext cx="3030111" cy="4730235"/>
          </a:xfrm>
          <a:prstGeom prst="rect">
            <a:avLst/>
          </a:prstGeom>
        </p:spPr>
      </p:pic>
    </p:spTree>
    <p:extLst>
      <p:ext uri="{BB962C8B-B14F-4D97-AF65-F5344CB8AC3E}">
        <p14:creationId xmlns:p14="http://schemas.microsoft.com/office/powerpoint/2010/main" val="54395316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p:cNvSpPr>
            <a:spLocks noGrp="1"/>
          </p:cNvSpPr>
          <p:nvPr>
            <p:ph type="title"/>
          </p:nvPr>
        </p:nvSpPr>
        <p:spPr/>
        <p:txBody>
          <a:bodyPr>
            <a:normAutofit/>
          </a:bodyPr>
          <a:lstStyle/>
          <a:p>
            <a:r>
              <a:rPr lang="en-US" sz="3200" b="1" u="sng">
                <a:solidFill>
                  <a:srgbClr val="9F579E"/>
                </a:solidFill>
              </a:rPr>
              <a:t>Tactical Voting</a:t>
            </a:r>
            <a:br>
              <a:rPr lang="en-US" sz="2800" b="1">
                <a:solidFill>
                  <a:srgbClr val="9F579E"/>
                </a:solidFill>
              </a:rPr>
            </a:br>
            <a:r>
              <a:rPr lang="en-US" sz="4400" b="1"/>
              <a:t>First Past the Post </a:t>
            </a:r>
            <a:endParaRPr lang="en-US" sz="4400" b="1">
              <a:solidFill>
                <a:srgbClr val="9F579E"/>
              </a:solidFill>
            </a:endParaRPr>
          </a:p>
        </p:txBody>
      </p:sp>
      <p:sp>
        <p:nvSpPr>
          <p:cNvPr id="3" name="Content Placeholder 2"/>
          <p:cNvSpPr>
            <a:spLocks noGrp="1"/>
          </p:cNvSpPr>
          <p:nvPr>
            <p:ph idx="1"/>
          </p:nvPr>
        </p:nvSpPr>
        <p:spPr>
          <a:xfrm>
            <a:off x="523461" y="1351720"/>
            <a:ext cx="7825409" cy="3558209"/>
          </a:xfrm>
        </p:spPr>
        <p:txBody>
          <a:bodyPr>
            <a:normAutofit lnSpcReduction="10000"/>
          </a:bodyPr>
          <a:lstStyle/>
          <a:p>
            <a:pPr marL="269875" lvl="1" indent="-261938">
              <a:buClr>
                <a:srgbClr val="FD97BE"/>
              </a:buClr>
            </a:pPr>
            <a:r>
              <a:rPr lang="en-GB" b="1">
                <a:solidFill>
                  <a:srgbClr val="313B51"/>
                </a:solidFill>
              </a:rPr>
              <a:t>With First Past the Post, the choice is taken away from the voter </a:t>
            </a:r>
            <a:r>
              <a:rPr lang="mr-IN" b="1">
                <a:solidFill>
                  <a:srgbClr val="313B51"/>
                </a:solidFill>
              </a:rPr>
              <a:t>–</a:t>
            </a:r>
            <a:r>
              <a:rPr lang="en-GB" b="1">
                <a:solidFill>
                  <a:srgbClr val="313B51"/>
                </a:solidFill>
              </a:rPr>
              <a:t> and they often have to ‘hold their nose’ while voting.</a:t>
            </a:r>
          </a:p>
          <a:p>
            <a:pPr marL="269875" lvl="1" indent="-261938">
              <a:lnSpc>
                <a:spcPct val="30000"/>
              </a:lnSpc>
              <a:buClr>
                <a:srgbClr val="FD97BE"/>
              </a:buClr>
            </a:pPr>
            <a:endParaRPr lang="en-GB" b="1">
              <a:solidFill>
                <a:srgbClr val="313B51"/>
              </a:solidFill>
            </a:endParaRPr>
          </a:p>
          <a:p>
            <a:pPr marL="269875" lvl="1" indent="-261938">
              <a:buClr>
                <a:srgbClr val="FD97BE"/>
              </a:buClr>
            </a:pPr>
            <a:r>
              <a:rPr lang="en-GB">
                <a:solidFill>
                  <a:srgbClr val="313B51"/>
                </a:solidFill>
              </a:rPr>
              <a:t>This is especially true for supporters who support smaller parties, who, as a result of of the system, </a:t>
            </a:r>
            <a:r>
              <a:rPr lang="en-GB" b="1">
                <a:solidFill>
                  <a:srgbClr val="313B51"/>
                </a:solidFill>
              </a:rPr>
              <a:t>feel forced to vote for their second or even third choice party in an attempt to keep out another party they dislike. </a:t>
            </a:r>
          </a:p>
          <a:p>
            <a:pPr marL="269875" lvl="1" indent="-261938">
              <a:lnSpc>
                <a:spcPct val="30000"/>
              </a:lnSpc>
              <a:buClr>
                <a:srgbClr val="FD97BE"/>
              </a:buClr>
            </a:pPr>
            <a:endParaRPr lang="en-GB" b="1">
              <a:solidFill>
                <a:srgbClr val="313B51"/>
              </a:solidFill>
            </a:endParaRPr>
          </a:p>
          <a:p>
            <a:pPr marL="269875" lvl="1" indent="-261938">
              <a:buClr>
                <a:srgbClr val="FD97BE"/>
              </a:buClr>
            </a:pPr>
            <a:r>
              <a:rPr lang="en-GB">
                <a:solidFill>
                  <a:srgbClr val="313B51"/>
                </a:solidFill>
              </a:rPr>
              <a:t>In the lead up to the 2017 General Election, </a:t>
            </a:r>
            <a:r>
              <a:rPr lang="en-GB" b="1">
                <a:solidFill>
                  <a:srgbClr val="313B51"/>
                </a:solidFill>
              </a:rPr>
              <a:t>20 percent of voters stated they would vote tactically </a:t>
            </a:r>
            <a:r>
              <a:rPr lang="mr-IN">
                <a:solidFill>
                  <a:srgbClr val="313B51"/>
                </a:solidFill>
              </a:rPr>
              <a:t>–</a:t>
            </a:r>
            <a:r>
              <a:rPr lang="en-GB">
                <a:solidFill>
                  <a:srgbClr val="313B51"/>
                </a:solidFill>
              </a:rPr>
              <a:t> that equates for </a:t>
            </a:r>
            <a:r>
              <a:rPr lang="en-GB" b="1">
                <a:solidFill>
                  <a:srgbClr val="313B51"/>
                </a:solidFill>
              </a:rPr>
              <a:t>6,500,000 voters.  </a:t>
            </a:r>
          </a:p>
        </p:txBody>
      </p:sp>
    </p:spTree>
    <p:extLst>
      <p:ext uri="{BB962C8B-B14F-4D97-AF65-F5344CB8AC3E}">
        <p14:creationId xmlns:p14="http://schemas.microsoft.com/office/powerpoint/2010/main" val="16918011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p:cNvSpPr>
            <a:spLocks noGrp="1"/>
          </p:cNvSpPr>
          <p:nvPr>
            <p:ph type="title"/>
          </p:nvPr>
        </p:nvSpPr>
        <p:spPr/>
        <p:txBody>
          <a:bodyPr>
            <a:normAutofit/>
          </a:bodyPr>
          <a:lstStyle/>
          <a:p>
            <a:r>
              <a:rPr lang="en-US" sz="3200" b="1" u="sng">
                <a:solidFill>
                  <a:srgbClr val="9F579E"/>
                </a:solidFill>
              </a:rPr>
              <a:t>Safe Seats </a:t>
            </a:r>
            <a:br>
              <a:rPr lang="en-US" sz="3200" b="1" u="sng">
                <a:solidFill>
                  <a:srgbClr val="9F579E"/>
                </a:solidFill>
              </a:rPr>
            </a:br>
            <a:r>
              <a:rPr lang="en-US" sz="4400" b="1"/>
              <a:t>First Past the Post </a:t>
            </a:r>
            <a:endParaRPr lang="en-US" sz="4400" b="1">
              <a:solidFill>
                <a:srgbClr val="9F579E"/>
              </a:solidFill>
            </a:endParaRPr>
          </a:p>
        </p:txBody>
      </p:sp>
      <p:sp>
        <p:nvSpPr>
          <p:cNvPr id="3" name="Content Placeholder 2"/>
          <p:cNvSpPr>
            <a:spLocks noGrp="1"/>
          </p:cNvSpPr>
          <p:nvPr>
            <p:ph idx="1"/>
          </p:nvPr>
        </p:nvSpPr>
        <p:spPr>
          <a:xfrm>
            <a:off x="477078" y="1361231"/>
            <a:ext cx="8269357" cy="3508943"/>
          </a:xfrm>
        </p:spPr>
        <p:txBody>
          <a:bodyPr>
            <a:noAutofit/>
          </a:bodyPr>
          <a:lstStyle/>
          <a:p>
            <a:pPr marL="271463" lvl="1" indent="-261938">
              <a:lnSpc>
                <a:spcPct val="111000"/>
              </a:lnSpc>
              <a:buClr>
                <a:srgbClr val="FD97BE"/>
              </a:buClr>
            </a:pPr>
            <a:r>
              <a:rPr lang="en-GB" sz="2100">
                <a:solidFill>
                  <a:srgbClr val="313B51"/>
                </a:solidFill>
              </a:rPr>
              <a:t>First Past the Post </a:t>
            </a:r>
            <a:r>
              <a:rPr lang="en-GB" sz="2100" b="1">
                <a:solidFill>
                  <a:srgbClr val="313B51"/>
                </a:solidFill>
              </a:rPr>
              <a:t>creates safe seats. </a:t>
            </a:r>
            <a:r>
              <a:rPr lang="en-GB" sz="2100">
                <a:solidFill>
                  <a:srgbClr val="313B51"/>
                </a:solidFill>
              </a:rPr>
              <a:t>This means in certain areas, </a:t>
            </a:r>
            <a:r>
              <a:rPr lang="en-GB" sz="2100" b="1">
                <a:solidFill>
                  <a:srgbClr val="313B51"/>
                </a:solidFill>
              </a:rPr>
              <a:t>the odds are firmly stacked against any voters looking for change.</a:t>
            </a:r>
          </a:p>
          <a:p>
            <a:pPr marL="271463" lvl="1" indent="-261938">
              <a:lnSpc>
                <a:spcPct val="30000"/>
              </a:lnSpc>
              <a:buClr>
                <a:srgbClr val="FD97BE"/>
              </a:buClr>
            </a:pPr>
            <a:endParaRPr lang="en-GB" sz="2100" b="1">
              <a:solidFill>
                <a:srgbClr val="313B51"/>
              </a:solidFill>
            </a:endParaRPr>
          </a:p>
          <a:p>
            <a:pPr marL="271463" lvl="1" indent="-261938">
              <a:lnSpc>
                <a:spcPct val="111000"/>
              </a:lnSpc>
              <a:buClr>
                <a:srgbClr val="FD97BE"/>
              </a:buClr>
            </a:pPr>
            <a:r>
              <a:rPr lang="en-GB" sz="2100">
                <a:solidFill>
                  <a:srgbClr val="313B51"/>
                </a:solidFill>
              </a:rPr>
              <a:t>The average constituency </a:t>
            </a:r>
            <a:r>
              <a:rPr lang="en-GB" sz="2100" b="1">
                <a:solidFill>
                  <a:srgbClr val="313B51"/>
                </a:solidFill>
              </a:rPr>
              <a:t>last changed hands between parties in the 1960s, </a:t>
            </a:r>
            <a:r>
              <a:rPr lang="en-GB" sz="2100">
                <a:solidFill>
                  <a:srgbClr val="313B51"/>
                </a:solidFill>
              </a:rPr>
              <a:t>with some </a:t>
            </a:r>
            <a:r>
              <a:rPr lang="en-GB" sz="2100" b="1">
                <a:solidFill>
                  <a:srgbClr val="313B51"/>
                </a:solidFill>
              </a:rPr>
              <a:t>super safe seats </a:t>
            </a:r>
            <a:r>
              <a:rPr lang="en-GB" sz="2100">
                <a:solidFill>
                  <a:srgbClr val="313B51"/>
                </a:solidFill>
              </a:rPr>
              <a:t>having remained firmly in one-party control </a:t>
            </a:r>
            <a:r>
              <a:rPr lang="en-GB" sz="2100" b="1">
                <a:solidFill>
                  <a:srgbClr val="313B51"/>
                </a:solidFill>
              </a:rPr>
              <a:t>since the time of Queen Victoria.</a:t>
            </a:r>
          </a:p>
          <a:p>
            <a:pPr marL="271463" lvl="1" indent="-261938">
              <a:lnSpc>
                <a:spcPct val="30000"/>
              </a:lnSpc>
              <a:buClr>
                <a:srgbClr val="FD97BE"/>
              </a:buClr>
            </a:pPr>
            <a:endParaRPr lang="en-GB" sz="2100" b="1">
              <a:solidFill>
                <a:srgbClr val="313B51"/>
              </a:solidFill>
            </a:endParaRPr>
          </a:p>
          <a:p>
            <a:pPr marL="271463" lvl="1" indent="-261938">
              <a:lnSpc>
                <a:spcPct val="111000"/>
              </a:lnSpc>
              <a:buClr>
                <a:srgbClr val="FD97BE"/>
              </a:buClr>
            </a:pPr>
            <a:r>
              <a:rPr lang="en-GB" sz="2100">
                <a:solidFill>
                  <a:srgbClr val="313B51"/>
                </a:solidFill>
              </a:rPr>
              <a:t>Over half of the contested seats for Westminster are considered safe. </a:t>
            </a:r>
            <a:r>
              <a:rPr lang="en-GB" sz="2100" b="1">
                <a:solidFill>
                  <a:srgbClr val="313B51"/>
                </a:solidFill>
              </a:rPr>
              <a:t>When a seat is safe, the voters are deprived of a voice as there is no competition. </a:t>
            </a:r>
          </a:p>
        </p:txBody>
      </p:sp>
    </p:spTree>
    <p:extLst>
      <p:ext uri="{BB962C8B-B14F-4D97-AF65-F5344CB8AC3E}">
        <p14:creationId xmlns:p14="http://schemas.microsoft.com/office/powerpoint/2010/main" val="118849632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p:cNvSpPr>
            <a:spLocks noGrp="1"/>
          </p:cNvSpPr>
          <p:nvPr>
            <p:ph type="title"/>
          </p:nvPr>
        </p:nvSpPr>
        <p:spPr/>
        <p:txBody>
          <a:bodyPr>
            <a:normAutofit/>
          </a:bodyPr>
          <a:lstStyle/>
          <a:p>
            <a:r>
              <a:rPr lang="en-US" sz="3200" b="1" u="sng">
                <a:solidFill>
                  <a:srgbClr val="9F579E"/>
                </a:solidFill>
              </a:rPr>
              <a:t>Safe Seats &amp; Ignored Voters </a:t>
            </a:r>
            <a:br>
              <a:rPr lang="en-US" sz="2800" b="1">
                <a:solidFill>
                  <a:srgbClr val="9F579E"/>
                </a:solidFill>
              </a:rPr>
            </a:br>
            <a:r>
              <a:rPr lang="en-US" sz="4400" b="1"/>
              <a:t>First Past the Post </a:t>
            </a:r>
            <a:endParaRPr lang="en-US" sz="4400" b="1">
              <a:solidFill>
                <a:srgbClr val="9F579E"/>
              </a:solidFill>
            </a:endParaRPr>
          </a:p>
        </p:txBody>
      </p:sp>
      <p:sp>
        <p:nvSpPr>
          <p:cNvPr id="3" name="Content Placeholder 2"/>
          <p:cNvSpPr>
            <a:spLocks noGrp="1"/>
          </p:cNvSpPr>
          <p:nvPr>
            <p:ph idx="1"/>
          </p:nvPr>
        </p:nvSpPr>
        <p:spPr>
          <a:xfrm>
            <a:off x="536714" y="1351721"/>
            <a:ext cx="7829520" cy="3597965"/>
          </a:xfrm>
        </p:spPr>
        <p:txBody>
          <a:bodyPr>
            <a:noAutofit/>
          </a:bodyPr>
          <a:lstStyle/>
          <a:p>
            <a:pPr marL="271463" lvl="1" indent="-261938">
              <a:lnSpc>
                <a:spcPct val="111000"/>
              </a:lnSpc>
              <a:buClr>
                <a:srgbClr val="FD97BE"/>
              </a:buClr>
            </a:pPr>
            <a:r>
              <a:rPr lang="en-GB" sz="2000" dirty="0">
                <a:solidFill>
                  <a:srgbClr val="313B51"/>
                </a:solidFill>
              </a:rPr>
              <a:t>In addition, </a:t>
            </a:r>
            <a:r>
              <a:rPr lang="en-GB" sz="2000" b="1" dirty="0">
                <a:solidFill>
                  <a:srgbClr val="313B51"/>
                </a:solidFill>
              </a:rPr>
              <a:t>because the loss of safe seats is rare, parties target their resources on a small number of floating marginal seats, </a:t>
            </a:r>
            <a:r>
              <a:rPr lang="en-GB" sz="2000" dirty="0">
                <a:solidFill>
                  <a:srgbClr val="313B51"/>
                </a:solidFill>
              </a:rPr>
              <a:t>which they have a chance of winning </a:t>
            </a:r>
            <a:r>
              <a:rPr lang="mr-IN" sz="2000" dirty="0">
                <a:solidFill>
                  <a:srgbClr val="313B51"/>
                </a:solidFill>
              </a:rPr>
              <a:t>–</a:t>
            </a:r>
            <a:r>
              <a:rPr lang="en-GB" sz="2000" dirty="0">
                <a:solidFill>
                  <a:srgbClr val="313B51"/>
                </a:solidFill>
              </a:rPr>
              <a:t> meaning they </a:t>
            </a:r>
            <a:r>
              <a:rPr lang="en-GB" sz="2000" b="1" dirty="0">
                <a:solidFill>
                  <a:srgbClr val="313B51"/>
                </a:solidFill>
              </a:rPr>
              <a:t>give up on million of voters </a:t>
            </a:r>
            <a:r>
              <a:rPr lang="en-GB" sz="2000" dirty="0">
                <a:solidFill>
                  <a:srgbClr val="313B51"/>
                </a:solidFill>
              </a:rPr>
              <a:t>across the country. </a:t>
            </a:r>
          </a:p>
          <a:p>
            <a:pPr marL="271463" lvl="1" indent="-261938">
              <a:lnSpc>
                <a:spcPct val="111000"/>
              </a:lnSpc>
              <a:buClr>
                <a:srgbClr val="FD97BE"/>
              </a:buClr>
            </a:pPr>
            <a:r>
              <a:rPr lang="en-GB" sz="2000" b="1" dirty="0">
                <a:solidFill>
                  <a:srgbClr val="313B51"/>
                </a:solidFill>
              </a:rPr>
              <a:t>Do </a:t>
            </a:r>
            <a:r>
              <a:rPr lang="en-GB" sz="2000" b="1" dirty="0" err="1">
                <a:solidFill>
                  <a:srgbClr val="313B51"/>
                </a:solidFill>
              </a:rPr>
              <a:t>marginals</a:t>
            </a:r>
            <a:r>
              <a:rPr lang="en-GB" sz="2000" b="1" dirty="0">
                <a:solidFill>
                  <a:srgbClr val="313B51"/>
                </a:solidFill>
              </a:rPr>
              <a:t> get more attention? </a:t>
            </a:r>
            <a:r>
              <a:rPr lang="mr-IN" sz="2000" dirty="0">
                <a:solidFill>
                  <a:srgbClr val="313B51"/>
                </a:solidFill>
              </a:rPr>
              <a:t>–</a:t>
            </a:r>
            <a:r>
              <a:rPr lang="en-GB" sz="2000" dirty="0">
                <a:solidFill>
                  <a:srgbClr val="313B51"/>
                </a:solidFill>
              </a:rPr>
              <a:t> Party spending would suggest so. </a:t>
            </a:r>
          </a:p>
          <a:p>
            <a:pPr marL="271463" lvl="1" indent="-261938">
              <a:lnSpc>
                <a:spcPct val="111000"/>
              </a:lnSpc>
              <a:buClr>
                <a:srgbClr val="FD97BE"/>
              </a:buClr>
            </a:pPr>
            <a:r>
              <a:rPr lang="en-GB" sz="2000" dirty="0">
                <a:solidFill>
                  <a:srgbClr val="313B51"/>
                </a:solidFill>
              </a:rPr>
              <a:t>In the 2010 General election, the spending on each voter in each constituency varied greatly. </a:t>
            </a:r>
            <a:r>
              <a:rPr lang="en-GB" sz="2000" b="1" dirty="0">
                <a:solidFill>
                  <a:srgbClr val="574A80"/>
                </a:solidFill>
              </a:rPr>
              <a:t>In Luton South, the parties spent £3.07 per vote. In Bootle, they spent just 14 pence. </a:t>
            </a:r>
          </a:p>
        </p:txBody>
      </p:sp>
    </p:spTree>
    <p:extLst>
      <p:ext uri="{BB962C8B-B14F-4D97-AF65-F5344CB8AC3E}">
        <p14:creationId xmlns:p14="http://schemas.microsoft.com/office/powerpoint/2010/main" val="157887344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p:cNvSpPr>
            <a:spLocks noGrp="1"/>
          </p:cNvSpPr>
          <p:nvPr>
            <p:ph type="title"/>
          </p:nvPr>
        </p:nvSpPr>
        <p:spPr/>
        <p:txBody>
          <a:bodyPr>
            <a:normAutofit/>
          </a:bodyPr>
          <a:lstStyle/>
          <a:p>
            <a:r>
              <a:rPr lang="en-US" sz="3200" b="1" u="sng">
                <a:solidFill>
                  <a:srgbClr val="9F579E"/>
                </a:solidFill>
              </a:rPr>
              <a:t>Wasted Votes &amp; Voices Unheard</a:t>
            </a:r>
            <a:br>
              <a:rPr lang="en-US" sz="2800" b="1">
                <a:solidFill>
                  <a:srgbClr val="9F579E"/>
                </a:solidFill>
              </a:rPr>
            </a:br>
            <a:r>
              <a:rPr lang="en-US" sz="4400" b="1"/>
              <a:t>First Past the Post </a:t>
            </a:r>
            <a:endParaRPr lang="en-US" b="1">
              <a:solidFill>
                <a:srgbClr val="9F579E"/>
              </a:solidFill>
            </a:endParaRPr>
          </a:p>
        </p:txBody>
      </p:sp>
      <p:sp>
        <p:nvSpPr>
          <p:cNvPr id="3" name="Content Placeholder 2"/>
          <p:cNvSpPr>
            <a:spLocks noGrp="1"/>
          </p:cNvSpPr>
          <p:nvPr>
            <p:ph idx="1"/>
          </p:nvPr>
        </p:nvSpPr>
        <p:spPr>
          <a:xfrm>
            <a:off x="525517" y="1539908"/>
            <a:ext cx="7840716" cy="3210768"/>
          </a:xfrm>
        </p:spPr>
        <p:txBody>
          <a:bodyPr numCol="1">
            <a:noAutofit/>
          </a:bodyPr>
          <a:lstStyle/>
          <a:p>
            <a:pPr marL="271463" lvl="1" indent="-261938">
              <a:buClr>
                <a:srgbClr val="FD97BE"/>
              </a:buClr>
            </a:pPr>
            <a:r>
              <a:rPr lang="en-GB" dirty="0">
                <a:solidFill>
                  <a:srgbClr val="313B51"/>
                </a:solidFill>
              </a:rPr>
              <a:t>To win, a candidate needs one more vote than the candidate who came second. Votes for candidates that don’t win, and votes for the winning candidate over and above what they need to win, go to waste. </a:t>
            </a:r>
            <a:r>
              <a:rPr lang="en-GB" b="1" dirty="0">
                <a:solidFill>
                  <a:srgbClr val="313B51"/>
                </a:solidFill>
              </a:rPr>
              <a:t>This equated for over 22 million votes (68 percent) in 2017.</a:t>
            </a:r>
          </a:p>
          <a:p>
            <a:pPr marL="271463" lvl="1" indent="-261938">
              <a:lnSpc>
                <a:spcPct val="30000"/>
              </a:lnSpc>
              <a:buClr>
                <a:srgbClr val="FD97BE"/>
              </a:buClr>
            </a:pPr>
            <a:endParaRPr lang="en-GB" dirty="0">
              <a:solidFill>
                <a:srgbClr val="313B51"/>
              </a:solidFill>
            </a:endParaRPr>
          </a:p>
          <a:p>
            <a:pPr marL="271463" lvl="1" indent="-261938">
              <a:buClr>
                <a:srgbClr val="FD97BE"/>
              </a:buClr>
            </a:pPr>
            <a:r>
              <a:rPr lang="en-GB" dirty="0">
                <a:solidFill>
                  <a:srgbClr val="313B51"/>
                </a:solidFill>
              </a:rPr>
              <a:t>Five constituencies saw </a:t>
            </a:r>
            <a:r>
              <a:rPr lang="en-GB" b="1" dirty="0">
                <a:solidFill>
                  <a:srgbClr val="313B51"/>
                </a:solidFill>
              </a:rPr>
              <a:t>over 90 percent of the vote making no difference </a:t>
            </a:r>
            <a:r>
              <a:rPr lang="en-GB" dirty="0">
                <a:solidFill>
                  <a:srgbClr val="313B51"/>
                </a:solidFill>
              </a:rPr>
              <a:t>to the outcome: </a:t>
            </a:r>
            <a:r>
              <a:rPr lang="en-GB" b="1" dirty="0">
                <a:solidFill>
                  <a:srgbClr val="574A80"/>
                </a:solidFill>
              </a:rPr>
              <a:t>Manchester Gorton, Liverpool Walton, </a:t>
            </a:r>
            <a:r>
              <a:rPr lang="en-GB" b="1" dirty="0" err="1">
                <a:solidFill>
                  <a:srgbClr val="574A80"/>
                </a:solidFill>
              </a:rPr>
              <a:t>Knowsley</a:t>
            </a:r>
            <a:r>
              <a:rPr lang="en-GB" b="1" dirty="0">
                <a:solidFill>
                  <a:srgbClr val="574A80"/>
                </a:solidFill>
              </a:rPr>
              <a:t>, Liverpool Riverside, Liverpool West Derby. </a:t>
            </a:r>
          </a:p>
        </p:txBody>
      </p:sp>
    </p:spTree>
    <p:extLst>
      <p:ext uri="{BB962C8B-B14F-4D97-AF65-F5344CB8AC3E}">
        <p14:creationId xmlns:p14="http://schemas.microsoft.com/office/powerpoint/2010/main" val="166557685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0" y="4572000"/>
            <a:ext cx="7569200" cy="1600200"/>
          </a:xfrm>
        </p:spPr>
        <p:txBody>
          <a:bodyPr>
            <a:normAutofit/>
          </a:bodyPr>
          <a:lstStyle/>
          <a:p>
            <a:r>
              <a:rPr lang="en-US" sz="3800" b="1" dirty="0"/>
              <a:t>Westminster’s Broken Voting System </a:t>
            </a:r>
          </a:p>
        </p:txBody>
      </p:sp>
      <p:sp>
        <p:nvSpPr>
          <p:cNvPr id="12" name="TextBox 11"/>
          <p:cNvSpPr txBox="1"/>
          <p:nvPr/>
        </p:nvSpPr>
        <p:spPr>
          <a:xfrm>
            <a:off x="3897096" y="1656362"/>
            <a:ext cx="4880408" cy="3832588"/>
          </a:xfrm>
          <a:prstGeom prst="rect">
            <a:avLst/>
          </a:prstGeom>
          <a:noFill/>
        </p:spPr>
        <p:txBody>
          <a:bodyPr wrap="square" rtlCol="0">
            <a:spAutoFit/>
          </a:bodyPr>
          <a:lstStyle/>
          <a:p>
            <a:pPr marL="185738" lvl="0" indent="-185738">
              <a:lnSpc>
                <a:spcPct val="111000"/>
              </a:lnSpc>
              <a:buClr>
                <a:srgbClr val="FD97BE"/>
              </a:buClr>
              <a:buFont typeface="Arial" charset="0"/>
              <a:buChar char="•"/>
              <a:defRPr/>
            </a:pPr>
            <a:r>
              <a:rPr lang="en-GB" sz="2000" dirty="0">
                <a:solidFill>
                  <a:srgbClr val="313B51"/>
                </a:solidFill>
                <a:latin typeface="Calibri" charset="0"/>
                <a:ea typeface="Calibri" charset="0"/>
                <a:cs typeface="Calibri" charset="0"/>
              </a:rPr>
              <a:t>The way MPs are elected means Westminster </a:t>
            </a:r>
            <a:r>
              <a:rPr lang="en-GB" sz="2000" b="1" dirty="0">
                <a:solidFill>
                  <a:srgbClr val="313B51"/>
                </a:solidFill>
                <a:latin typeface="Calibri" charset="0"/>
                <a:ea typeface="Calibri" charset="0"/>
                <a:cs typeface="Calibri" charset="0"/>
              </a:rPr>
              <a:t>doesn’t represent us. </a:t>
            </a:r>
          </a:p>
          <a:p>
            <a:pPr marL="185738" lvl="0" indent="-185738">
              <a:lnSpc>
                <a:spcPct val="111000"/>
              </a:lnSpc>
              <a:buClr>
                <a:srgbClr val="FD97BE"/>
              </a:buClr>
              <a:buFont typeface="Arial" charset="0"/>
              <a:buChar char="•"/>
              <a:defRPr/>
            </a:pPr>
            <a:endParaRPr lang="en-GB" sz="2000" dirty="0">
              <a:solidFill>
                <a:srgbClr val="313B51"/>
              </a:solidFill>
              <a:latin typeface="Calibri" charset="0"/>
              <a:ea typeface="Calibri" charset="0"/>
              <a:cs typeface="Calibri" charset="0"/>
            </a:endParaRPr>
          </a:p>
          <a:p>
            <a:pPr marL="185738" lvl="0" indent="-185738">
              <a:lnSpc>
                <a:spcPct val="111000"/>
              </a:lnSpc>
              <a:buClr>
                <a:srgbClr val="FD97BE"/>
              </a:buClr>
              <a:buFont typeface="Arial" charset="0"/>
              <a:buChar char="•"/>
              <a:defRPr/>
            </a:pPr>
            <a:r>
              <a:rPr lang="en-GB" sz="2000" dirty="0">
                <a:solidFill>
                  <a:srgbClr val="313B51"/>
                </a:solidFill>
                <a:latin typeface="Calibri" charset="0"/>
                <a:ea typeface="Calibri" charset="0"/>
                <a:cs typeface="Calibri" charset="0"/>
              </a:rPr>
              <a:t>Parliament is entirely </a:t>
            </a:r>
            <a:r>
              <a:rPr lang="en-GB" sz="2000" b="1" dirty="0">
                <a:solidFill>
                  <a:srgbClr val="313B51"/>
                </a:solidFill>
                <a:latin typeface="Calibri" charset="0"/>
                <a:ea typeface="Calibri" charset="0"/>
                <a:cs typeface="Calibri" charset="0"/>
              </a:rPr>
              <a:t>out of sync </a:t>
            </a:r>
            <a:r>
              <a:rPr lang="en-GB" sz="2000" dirty="0">
                <a:solidFill>
                  <a:srgbClr val="313B51"/>
                </a:solidFill>
                <a:latin typeface="Calibri" charset="0"/>
                <a:ea typeface="Calibri" charset="0"/>
                <a:cs typeface="Calibri" charset="0"/>
              </a:rPr>
              <a:t>with how millions of people vote. It is time </a:t>
            </a:r>
            <a:r>
              <a:rPr lang="en-GB" sz="2000" b="1" dirty="0">
                <a:solidFill>
                  <a:srgbClr val="313B51"/>
                </a:solidFill>
                <a:latin typeface="Calibri" charset="0"/>
                <a:ea typeface="Calibri" charset="0"/>
                <a:cs typeface="Calibri" charset="0"/>
              </a:rPr>
              <a:t>seats matched votes. </a:t>
            </a:r>
          </a:p>
          <a:p>
            <a:pPr marL="185738" lvl="0" indent="-185738">
              <a:lnSpc>
                <a:spcPct val="111000"/>
              </a:lnSpc>
              <a:buClr>
                <a:srgbClr val="FD97BE"/>
              </a:buClr>
              <a:buFont typeface="Arial" charset="0"/>
              <a:buChar char="•"/>
              <a:defRPr/>
            </a:pPr>
            <a:endParaRPr lang="en-GB" sz="2000" dirty="0">
              <a:solidFill>
                <a:srgbClr val="313B51"/>
              </a:solidFill>
              <a:latin typeface="Calibri" charset="0"/>
              <a:ea typeface="Calibri" charset="0"/>
              <a:cs typeface="Calibri" charset="0"/>
            </a:endParaRPr>
          </a:p>
          <a:p>
            <a:pPr marL="185738" lvl="0" indent="-185738">
              <a:lnSpc>
                <a:spcPct val="111000"/>
              </a:lnSpc>
              <a:buClr>
                <a:srgbClr val="FD97BE"/>
              </a:buClr>
              <a:buFont typeface="Arial" charset="0"/>
              <a:buChar char="•"/>
              <a:defRPr/>
            </a:pPr>
            <a:r>
              <a:rPr lang="en-GB" sz="2000" dirty="0">
                <a:solidFill>
                  <a:srgbClr val="313B51"/>
                </a:solidFill>
                <a:latin typeface="Calibri" charset="0"/>
                <a:ea typeface="Calibri" charset="0"/>
                <a:cs typeface="Calibri" charset="0"/>
              </a:rPr>
              <a:t>The United Kingdom is now the</a:t>
            </a:r>
            <a:r>
              <a:rPr lang="en-GB" sz="2000" b="1" dirty="0">
                <a:solidFill>
                  <a:srgbClr val="313B51"/>
                </a:solidFill>
                <a:latin typeface="Calibri" charset="0"/>
                <a:ea typeface="Calibri" charset="0"/>
                <a:cs typeface="Calibri" charset="0"/>
              </a:rPr>
              <a:t> only country in Europe </a:t>
            </a:r>
            <a:r>
              <a:rPr lang="en-GB" sz="2000" dirty="0">
                <a:solidFill>
                  <a:srgbClr val="313B51"/>
                </a:solidFill>
                <a:latin typeface="Calibri" charset="0"/>
                <a:ea typeface="Calibri" charset="0"/>
                <a:cs typeface="Calibri" charset="0"/>
              </a:rPr>
              <a:t>to use First Past the Post. </a:t>
            </a:r>
          </a:p>
          <a:p>
            <a:pPr marR="0" lvl="0" defTabSz="914400" eaLnBrk="1" fontAlgn="auto" latinLnBrk="0" hangingPunct="1">
              <a:lnSpc>
                <a:spcPct val="111000"/>
              </a:lnSpc>
              <a:spcBef>
                <a:spcPts val="0"/>
              </a:spcBef>
              <a:spcAft>
                <a:spcPts val="0"/>
              </a:spcAft>
              <a:buClr>
                <a:srgbClr val="FD97BE"/>
              </a:buClr>
              <a:buSzTx/>
              <a:defRPr/>
            </a:pPr>
            <a:endParaRPr lang="en-GB" sz="2000" dirty="0">
              <a:solidFill>
                <a:srgbClr val="313B51"/>
              </a:solidFill>
              <a:latin typeface="Calibri" charset="0"/>
              <a:ea typeface="Calibri" charset="0"/>
              <a:cs typeface="Calibri" charset="0"/>
            </a:endParaRPr>
          </a:p>
        </p:txBody>
      </p:sp>
      <p:pic>
        <p:nvPicPr>
          <p:cNvPr id="19" name="Picture 18"/>
          <p:cNvPicPr>
            <a:picLocks noChangeAspect="1"/>
          </p:cNvPicPr>
          <p:nvPr/>
        </p:nvPicPr>
        <p:blipFill rotWithShape="1">
          <a:blip r:embed="rId3">
            <a:extLst>
              <a:ext uri="{28A0092B-C50C-407E-A947-70E740481C1C}">
                <a14:useLocalDpi xmlns:a14="http://schemas.microsoft.com/office/drawing/2010/main" val="0"/>
              </a:ext>
            </a:extLst>
          </a:blip>
          <a:srcRect l="48566" t="3290"/>
          <a:stretch/>
        </p:blipFill>
        <p:spPr>
          <a:xfrm>
            <a:off x="801709" y="1584188"/>
            <a:ext cx="2893991" cy="3641130"/>
          </a:xfrm>
          <a:prstGeom prst="rect">
            <a:avLst/>
          </a:prstGeom>
        </p:spPr>
      </p:pic>
    </p:spTree>
    <p:extLst>
      <p:ext uri="{BB962C8B-B14F-4D97-AF65-F5344CB8AC3E}">
        <p14:creationId xmlns:p14="http://schemas.microsoft.com/office/powerpoint/2010/main" val="153159516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a:spLocks noGrp="1"/>
          </p:cNvSpPr>
          <p:nvPr>
            <p:ph type="title"/>
          </p:nvPr>
        </p:nvSpPr>
        <p:spPr/>
        <p:txBody>
          <a:bodyPr>
            <a:normAutofit/>
          </a:bodyPr>
          <a:lstStyle/>
          <a:p>
            <a:r>
              <a:rPr lang="en-US" sz="2800" b="1" u="sng">
                <a:solidFill>
                  <a:srgbClr val="9F579E"/>
                </a:solidFill>
              </a:rPr>
              <a:t>Wasted Votes by Region and Nation 2017</a:t>
            </a:r>
            <a:br>
              <a:rPr lang="en-US" sz="2800" b="1">
                <a:solidFill>
                  <a:srgbClr val="9F579E"/>
                </a:solidFill>
              </a:rPr>
            </a:br>
            <a:r>
              <a:rPr lang="en-US" sz="4400" b="1"/>
              <a:t>First Past the Post </a:t>
            </a:r>
            <a:endParaRPr lang="en-US" b="1">
              <a:solidFill>
                <a:srgbClr val="9F579E"/>
              </a:solidFill>
            </a:endParaRPr>
          </a:p>
        </p:txBody>
      </p:sp>
      <p:pic>
        <p:nvPicPr>
          <p:cNvPr id="6" name="Content Placeholder 5"/>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117703" y="1989931"/>
            <a:ext cx="3639023" cy="2878137"/>
          </a:xfrm>
        </p:spPr>
      </p:pic>
      <p:sp>
        <p:nvSpPr>
          <p:cNvPr id="8" name="TextBox 7"/>
          <p:cNvSpPr txBox="1"/>
          <p:nvPr/>
        </p:nvSpPr>
        <p:spPr>
          <a:xfrm>
            <a:off x="562687" y="1625850"/>
            <a:ext cx="2776990" cy="3170099"/>
          </a:xfrm>
          <a:prstGeom prst="rect">
            <a:avLst/>
          </a:prstGeom>
          <a:noFill/>
        </p:spPr>
        <p:txBody>
          <a:bodyPr wrap="square" rtlCol="0">
            <a:spAutoFit/>
          </a:bodyPr>
          <a:lstStyle/>
          <a:p>
            <a:pPr marL="185738" marR="0" lvl="0" indent="-185738" defTabSz="914400" eaLnBrk="1" fontAlgn="auto" latinLnBrk="0" hangingPunct="1">
              <a:lnSpc>
                <a:spcPct val="100000"/>
              </a:lnSpc>
              <a:spcBef>
                <a:spcPts val="0"/>
              </a:spcBef>
              <a:spcAft>
                <a:spcPts val="0"/>
              </a:spcAft>
              <a:buClr>
                <a:srgbClr val="FD97BE"/>
              </a:buClr>
              <a:buSzTx/>
              <a:buFont typeface="Arial" charset="0"/>
              <a:buChar char="•"/>
              <a:defRPr/>
            </a:pPr>
            <a:r>
              <a:rPr lang="en-GB" sz="2000">
                <a:solidFill>
                  <a:srgbClr val="313B51"/>
                </a:solidFill>
                <a:latin typeface="Calibri" charset="0"/>
                <a:ea typeface="Calibri" charset="0"/>
                <a:cs typeface="Calibri" charset="0"/>
              </a:rPr>
              <a:t>Across all 650 constituencies </a:t>
            </a:r>
            <a:r>
              <a:rPr lang="en-GB" sz="2000" b="1">
                <a:solidFill>
                  <a:srgbClr val="313B51"/>
                </a:solidFill>
                <a:latin typeface="Calibri" charset="0"/>
                <a:ea typeface="Calibri" charset="0"/>
                <a:cs typeface="Calibri" charset="0"/>
              </a:rPr>
              <a:t>44.12 percent of votes went on unelected candidates.</a:t>
            </a:r>
          </a:p>
          <a:p>
            <a:pPr marL="185738" marR="0" lvl="0" indent="-185738" defTabSz="914400" eaLnBrk="1" fontAlgn="auto" latinLnBrk="0" hangingPunct="1">
              <a:lnSpc>
                <a:spcPct val="100000"/>
              </a:lnSpc>
              <a:spcBef>
                <a:spcPts val="0"/>
              </a:spcBef>
              <a:spcAft>
                <a:spcPts val="0"/>
              </a:spcAft>
              <a:buClr>
                <a:srgbClr val="FD97BE"/>
              </a:buClr>
              <a:buSzTx/>
              <a:buFont typeface="Arial" charset="0"/>
              <a:buChar char="•"/>
              <a:defRPr/>
            </a:pPr>
            <a:endParaRPr lang="en-GB" sz="2000">
              <a:solidFill>
                <a:srgbClr val="313B51"/>
              </a:solidFill>
              <a:latin typeface="Calibri" charset="0"/>
              <a:ea typeface="Calibri" charset="0"/>
              <a:cs typeface="Calibri" charset="0"/>
            </a:endParaRPr>
          </a:p>
          <a:p>
            <a:pPr marL="185738" marR="0" lvl="0" indent="-185738" defTabSz="914400" eaLnBrk="1" fontAlgn="auto" latinLnBrk="0" hangingPunct="1">
              <a:lnSpc>
                <a:spcPct val="100000"/>
              </a:lnSpc>
              <a:spcBef>
                <a:spcPts val="0"/>
              </a:spcBef>
              <a:spcAft>
                <a:spcPts val="0"/>
              </a:spcAft>
              <a:buClr>
                <a:srgbClr val="FD97BE"/>
              </a:buClr>
              <a:buSzTx/>
              <a:buFont typeface="Arial" charset="0"/>
              <a:buChar char="•"/>
              <a:defRPr/>
            </a:pPr>
            <a:r>
              <a:rPr lang="en-GB" sz="2000">
                <a:solidFill>
                  <a:srgbClr val="313B51"/>
                </a:solidFill>
                <a:latin typeface="Calibri" charset="0"/>
                <a:ea typeface="Calibri" charset="0"/>
                <a:cs typeface="Calibri" charset="0"/>
              </a:rPr>
              <a:t>That</a:t>
            </a:r>
            <a:r>
              <a:rPr lang="mr-IN" sz="2000">
                <a:solidFill>
                  <a:srgbClr val="313B51"/>
                </a:solidFill>
                <a:latin typeface="Calibri" charset="0"/>
                <a:ea typeface="Calibri" charset="0"/>
                <a:cs typeface="Calibri" charset="0"/>
              </a:rPr>
              <a:t>’</a:t>
            </a:r>
            <a:r>
              <a:rPr lang="en-GB" sz="2000">
                <a:solidFill>
                  <a:srgbClr val="313B51"/>
                </a:solidFill>
                <a:latin typeface="Calibri" charset="0"/>
                <a:ea typeface="Calibri" charset="0"/>
                <a:cs typeface="Calibri" charset="0"/>
              </a:rPr>
              <a:t>s over </a:t>
            </a:r>
            <a:r>
              <a:rPr lang="en-GB" sz="2000" b="1">
                <a:solidFill>
                  <a:srgbClr val="313B51"/>
                </a:solidFill>
                <a:latin typeface="Calibri" charset="0"/>
                <a:ea typeface="Calibri" charset="0"/>
                <a:cs typeface="Calibri" charset="0"/>
              </a:rPr>
              <a:t>14 million voters </a:t>
            </a:r>
            <a:r>
              <a:rPr lang="en-GB" sz="2000">
                <a:solidFill>
                  <a:srgbClr val="313B51"/>
                </a:solidFill>
                <a:latin typeface="Calibri" charset="0"/>
                <a:ea typeface="Calibri" charset="0"/>
                <a:cs typeface="Calibri" charset="0"/>
              </a:rPr>
              <a:t>whose choice was not reflected in the outcome.  </a:t>
            </a:r>
          </a:p>
        </p:txBody>
      </p:sp>
      <p:cxnSp>
        <p:nvCxnSpPr>
          <p:cNvPr id="10" name="Straight Connector 9"/>
          <p:cNvCxnSpPr/>
          <p:nvPr/>
        </p:nvCxnSpPr>
        <p:spPr>
          <a:xfrm>
            <a:off x="3468414" y="1692166"/>
            <a:ext cx="10510" cy="2879833"/>
          </a:xfrm>
          <a:prstGeom prst="line">
            <a:avLst/>
          </a:prstGeom>
          <a:ln>
            <a:solidFill>
              <a:schemeClr val="accent1">
                <a:alpha val="1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657173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p:cNvSpPr>
            <a:spLocks noGrp="1"/>
          </p:cNvSpPr>
          <p:nvPr>
            <p:ph type="title"/>
          </p:nvPr>
        </p:nvSpPr>
        <p:spPr>
          <a:xfrm>
            <a:off x="762000" y="4571999"/>
            <a:ext cx="7541172" cy="1600200"/>
          </a:xfrm>
        </p:spPr>
        <p:txBody>
          <a:bodyPr>
            <a:normAutofit/>
          </a:bodyPr>
          <a:lstStyle/>
          <a:p>
            <a:r>
              <a:rPr lang="en-US" sz="3200" b="1" u="sng">
                <a:solidFill>
                  <a:srgbClr val="9F579E"/>
                </a:solidFill>
              </a:rPr>
              <a:t>Effect of boundaries </a:t>
            </a:r>
            <a:br>
              <a:rPr lang="en-US" sz="2800" b="1">
                <a:solidFill>
                  <a:srgbClr val="9F579E"/>
                </a:solidFill>
              </a:rPr>
            </a:br>
            <a:r>
              <a:rPr lang="en-US" sz="4400" b="1"/>
              <a:t>First Past the Post </a:t>
            </a:r>
            <a:endParaRPr lang="en-US" b="1">
              <a:solidFill>
                <a:srgbClr val="9F579E"/>
              </a:solidFill>
            </a:endParaRPr>
          </a:p>
        </p:txBody>
      </p:sp>
      <p:sp>
        <p:nvSpPr>
          <p:cNvPr id="3" name="Content Placeholder 2"/>
          <p:cNvSpPr>
            <a:spLocks noGrp="1"/>
          </p:cNvSpPr>
          <p:nvPr>
            <p:ph idx="1"/>
          </p:nvPr>
        </p:nvSpPr>
        <p:spPr>
          <a:xfrm>
            <a:off x="4907619" y="1590391"/>
            <a:ext cx="3395553" cy="3067758"/>
          </a:xfrm>
        </p:spPr>
        <p:txBody>
          <a:bodyPr>
            <a:noAutofit/>
          </a:bodyPr>
          <a:lstStyle/>
          <a:p>
            <a:pPr marL="134938" lvl="1" indent="0">
              <a:lnSpc>
                <a:spcPct val="111000"/>
              </a:lnSpc>
              <a:buClr>
                <a:srgbClr val="FD97BE"/>
              </a:buClr>
              <a:buNone/>
            </a:pPr>
            <a:r>
              <a:rPr lang="en-GB" sz="1900" b="1">
                <a:solidFill>
                  <a:srgbClr val="313B51"/>
                </a:solidFill>
              </a:rPr>
              <a:t>With only one MP elected per seat, where boundaries are drawn can have a big impact on who gets elected</a:t>
            </a:r>
            <a:r>
              <a:rPr lang="en-GB" sz="1900">
                <a:solidFill>
                  <a:srgbClr val="313B51"/>
                </a:solidFill>
              </a:rPr>
              <a:t>. </a:t>
            </a:r>
          </a:p>
          <a:p>
            <a:pPr marL="134938" lvl="1" indent="0">
              <a:lnSpc>
                <a:spcPct val="50000"/>
              </a:lnSpc>
              <a:buClr>
                <a:srgbClr val="FD97BE"/>
              </a:buClr>
              <a:buNone/>
            </a:pPr>
            <a:endParaRPr lang="en-GB" sz="1900">
              <a:solidFill>
                <a:srgbClr val="313B51"/>
              </a:solidFill>
            </a:endParaRPr>
          </a:p>
          <a:p>
            <a:pPr marL="134938" lvl="1" indent="0">
              <a:lnSpc>
                <a:spcPct val="111000"/>
              </a:lnSpc>
              <a:buClr>
                <a:srgbClr val="FD97BE"/>
              </a:buClr>
              <a:buNone/>
            </a:pPr>
            <a:r>
              <a:rPr lang="en-GB" sz="1900">
                <a:solidFill>
                  <a:srgbClr val="313B51"/>
                </a:solidFill>
              </a:rPr>
              <a:t>See how the town council changes composition as the boundaries rotate around this example shown. </a:t>
            </a:r>
          </a:p>
        </p:txBody>
      </p:sp>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62000" y="1590390"/>
            <a:ext cx="4145619" cy="3067759"/>
          </a:xfrm>
          <a:prstGeom prst="rect">
            <a:avLst/>
          </a:prstGeom>
        </p:spPr>
      </p:pic>
    </p:spTree>
    <p:extLst>
      <p:ext uri="{BB962C8B-B14F-4D97-AF65-F5344CB8AC3E}">
        <p14:creationId xmlns:p14="http://schemas.microsoft.com/office/powerpoint/2010/main" val="103944422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0" y="3276600"/>
            <a:ext cx="7543800" cy="1676400"/>
          </a:xfrm>
        </p:spPr>
        <p:txBody>
          <a:bodyPr anchor="b">
            <a:normAutofit/>
          </a:bodyPr>
          <a:lstStyle/>
          <a:p>
            <a:pPr>
              <a:lnSpc>
                <a:spcPct val="90000"/>
              </a:lnSpc>
            </a:pPr>
            <a:r>
              <a:rPr lang="en-US" b="1"/>
              <a:t>What are the Alternatives?</a:t>
            </a:r>
          </a:p>
        </p:txBody>
      </p:sp>
      <p:sp>
        <p:nvSpPr>
          <p:cNvPr id="7" name="Text Placeholder 2">
            <a:extLst>
              <a:ext uri="{FF2B5EF4-FFF2-40B4-BE49-F238E27FC236}">
                <a16:creationId xmlns:a16="http://schemas.microsoft.com/office/drawing/2014/main" id="{DAC80CAA-9FEF-4218-AC4D-803234265BCB}"/>
              </a:ext>
            </a:extLst>
          </p:cNvPr>
          <p:cNvSpPr>
            <a:spLocks noGrp="1"/>
          </p:cNvSpPr>
          <p:nvPr>
            <p:ph type="body" idx="1"/>
          </p:nvPr>
        </p:nvSpPr>
        <p:spPr>
          <a:xfrm>
            <a:off x="762000" y="4953000"/>
            <a:ext cx="6858000" cy="914400"/>
          </a:xfrm>
        </p:spPr>
        <p:txBody>
          <a:bodyPr/>
          <a:lstStyle/>
          <a:p>
            <a:endParaRPr lang="en-US"/>
          </a:p>
        </p:txBody>
      </p:sp>
    </p:spTree>
    <p:extLst>
      <p:ext uri="{BB962C8B-B14F-4D97-AF65-F5344CB8AC3E}">
        <p14:creationId xmlns:p14="http://schemas.microsoft.com/office/powerpoint/2010/main" val="203003565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0" y="4572000"/>
            <a:ext cx="7569200" cy="1600200"/>
          </a:xfrm>
        </p:spPr>
        <p:txBody>
          <a:bodyPr>
            <a:normAutofit/>
          </a:bodyPr>
          <a:lstStyle/>
          <a:p>
            <a:r>
              <a:rPr lang="en-US" sz="3600" b="1"/>
              <a:t>What should be the principles behind an electoral system?</a:t>
            </a:r>
          </a:p>
        </p:txBody>
      </p:sp>
      <p:sp>
        <p:nvSpPr>
          <p:cNvPr id="8" name="TextBox 7"/>
          <p:cNvSpPr txBox="1"/>
          <p:nvPr/>
        </p:nvSpPr>
        <p:spPr>
          <a:xfrm>
            <a:off x="762000" y="1672947"/>
            <a:ext cx="7569200" cy="3167021"/>
          </a:xfrm>
          <a:prstGeom prst="rect">
            <a:avLst/>
          </a:prstGeom>
          <a:noFill/>
        </p:spPr>
        <p:txBody>
          <a:bodyPr wrap="square" rtlCol="0">
            <a:spAutoFit/>
          </a:bodyPr>
          <a:lstStyle/>
          <a:p>
            <a:pPr marL="185738" marR="0" lvl="0" indent="-185738" defTabSz="914400" eaLnBrk="1" fontAlgn="auto" latinLnBrk="0" hangingPunct="1">
              <a:lnSpc>
                <a:spcPct val="111000"/>
              </a:lnSpc>
              <a:spcBef>
                <a:spcPts val="0"/>
              </a:spcBef>
              <a:spcAft>
                <a:spcPts val="0"/>
              </a:spcAft>
              <a:buClr>
                <a:srgbClr val="FD97BE"/>
              </a:buClr>
              <a:buSzTx/>
              <a:buFont typeface="Arial" charset="0"/>
              <a:buChar char="•"/>
              <a:defRPr/>
            </a:pPr>
            <a:r>
              <a:rPr lang="en-GB" sz="2000" dirty="0">
                <a:solidFill>
                  <a:srgbClr val="313B51"/>
                </a:solidFill>
                <a:latin typeface="Calibri" charset="0"/>
                <a:ea typeface="Calibri" charset="0"/>
                <a:cs typeface="Calibri" charset="0"/>
              </a:rPr>
              <a:t>A system that </a:t>
            </a:r>
            <a:r>
              <a:rPr lang="en-GB" sz="2000" b="1" dirty="0">
                <a:solidFill>
                  <a:srgbClr val="313B51"/>
                </a:solidFill>
                <a:latin typeface="Calibri" charset="0"/>
                <a:ea typeface="Calibri" charset="0"/>
                <a:cs typeface="Calibri" charset="0"/>
              </a:rPr>
              <a:t>brings people together </a:t>
            </a:r>
            <a:r>
              <a:rPr lang="en-GB" sz="2000" dirty="0">
                <a:solidFill>
                  <a:srgbClr val="313B51"/>
                </a:solidFill>
                <a:latin typeface="Calibri" charset="0"/>
                <a:ea typeface="Calibri" charset="0"/>
                <a:cs typeface="Calibri" charset="0"/>
              </a:rPr>
              <a:t>rather than </a:t>
            </a:r>
            <a:r>
              <a:rPr lang="en-GB" sz="2000" b="1" dirty="0">
                <a:solidFill>
                  <a:srgbClr val="313B51"/>
                </a:solidFill>
                <a:latin typeface="Calibri" charset="0"/>
                <a:ea typeface="Calibri" charset="0"/>
                <a:cs typeface="Calibri" charset="0"/>
              </a:rPr>
              <a:t>pushes people apart</a:t>
            </a:r>
            <a:r>
              <a:rPr lang="en-GB" sz="2000" dirty="0">
                <a:solidFill>
                  <a:srgbClr val="313B51"/>
                </a:solidFill>
                <a:latin typeface="Calibri" charset="0"/>
                <a:ea typeface="Calibri" charset="0"/>
                <a:cs typeface="Calibri" charset="0"/>
              </a:rPr>
              <a:t>; fit for </a:t>
            </a:r>
            <a:r>
              <a:rPr lang="en-GB" sz="2000" b="1" dirty="0">
                <a:solidFill>
                  <a:srgbClr val="313B51"/>
                </a:solidFill>
                <a:latin typeface="Calibri" charset="0"/>
                <a:ea typeface="Calibri" charset="0"/>
                <a:cs typeface="Calibri" charset="0"/>
              </a:rPr>
              <a:t>a multi-national democracy.</a:t>
            </a:r>
          </a:p>
          <a:p>
            <a:pPr marL="185738" marR="0" lvl="0" indent="-185738" defTabSz="914400" eaLnBrk="1" fontAlgn="auto" latinLnBrk="0" hangingPunct="1">
              <a:lnSpc>
                <a:spcPct val="111000"/>
              </a:lnSpc>
              <a:spcBef>
                <a:spcPts val="0"/>
              </a:spcBef>
              <a:spcAft>
                <a:spcPts val="0"/>
              </a:spcAft>
              <a:buClr>
                <a:srgbClr val="FD97BE"/>
              </a:buClr>
              <a:buSzTx/>
              <a:buFont typeface="Arial" charset="0"/>
              <a:buChar char="•"/>
              <a:defRPr/>
            </a:pPr>
            <a:endParaRPr lang="en-GB" sz="2000" dirty="0">
              <a:solidFill>
                <a:srgbClr val="313B51"/>
              </a:solidFill>
              <a:latin typeface="Calibri" charset="0"/>
              <a:ea typeface="Calibri" charset="0"/>
              <a:cs typeface="Calibri" charset="0"/>
            </a:endParaRPr>
          </a:p>
          <a:p>
            <a:pPr marL="185738" marR="0" lvl="0" indent="-185738" defTabSz="914400" eaLnBrk="1" fontAlgn="auto" latinLnBrk="0" hangingPunct="1">
              <a:lnSpc>
                <a:spcPct val="111000"/>
              </a:lnSpc>
              <a:spcBef>
                <a:spcPts val="0"/>
              </a:spcBef>
              <a:spcAft>
                <a:spcPts val="0"/>
              </a:spcAft>
              <a:buClr>
                <a:srgbClr val="FD97BE"/>
              </a:buClr>
              <a:buSzTx/>
              <a:buFont typeface="Arial" charset="0"/>
              <a:buChar char="•"/>
              <a:defRPr/>
            </a:pPr>
            <a:r>
              <a:rPr lang="en-GB" sz="2000" dirty="0">
                <a:solidFill>
                  <a:srgbClr val="313B51"/>
                </a:solidFill>
                <a:latin typeface="Calibri" charset="0"/>
                <a:ea typeface="Calibri" charset="0"/>
                <a:cs typeface="Calibri" charset="0"/>
              </a:rPr>
              <a:t>One that </a:t>
            </a:r>
            <a:r>
              <a:rPr lang="en-GB" sz="2000" b="1" dirty="0">
                <a:solidFill>
                  <a:srgbClr val="313B51"/>
                </a:solidFill>
                <a:latin typeface="Calibri" charset="0"/>
                <a:ea typeface="Calibri" charset="0"/>
                <a:cs typeface="Calibri" charset="0"/>
              </a:rPr>
              <a:t>enables equality of power</a:t>
            </a:r>
            <a:r>
              <a:rPr lang="en-GB" sz="2000" dirty="0">
                <a:solidFill>
                  <a:srgbClr val="313B51"/>
                </a:solidFill>
                <a:latin typeface="Calibri" charset="0"/>
                <a:ea typeface="Calibri" charset="0"/>
                <a:cs typeface="Calibri" charset="0"/>
              </a:rPr>
              <a:t>, everyone’s vote is </a:t>
            </a:r>
            <a:r>
              <a:rPr lang="en-GB" sz="2000" b="1" dirty="0">
                <a:solidFill>
                  <a:srgbClr val="313B51"/>
                </a:solidFill>
                <a:latin typeface="Calibri" charset="0"/>
                <a:ea typeface="Calibri" charset="0"/>
                <a:cs typeface="Calibri" charset="0"/>
              </a:rPr>
              <a:t>counted equally.</a:t>
            </a:r>
          </a:p>
          <a:p>
            <a:pPr marL="185738" marR="0" lvl="0" indent="-185738" defTabSz="914400" eaLnBrk="1" fontAlgn="auto" latinLnBrk="0" hangingPunct="1">
              <a:lnSpc>
                <a:spcPct val="111000"/>
              </a:lnSpc>
              <a:spcBef>
                <a:spcPts val="0"/>
              </a:spcBef>
              <a:spcAft>
                <a:spcPts val="0"/>
              </a:spcAft>
              <a:buClr>
                <a:srgbClr val="FD97BE"/>
              </a:buClr>
              <a:buSzTx/>
              <a:buFont typeface="Arial" charset="0"/>
              <a:buChar char="•"/>
              <a:defRPr/>
            </a:pPr>
            <a:endParaRPr lang="en-GB" sz="2000" dirty="0">
              <a:solidFill>
                <a:srgbClr val="313B51"/>
              </a:solidFill>
              <a:latin typeface="Calibri" charset="0"/>
              <a:ea typeface="Calibri" charset="0"/>
              <a:cs typeface="Calibri" charset="0"/>
            </a:endParaRPr>
          </a:p>
          <a:p>
            <a:pPr marL="185738" marR="0" lvl="0" indent="-185738" defTabSz="914400" eaLnBrk="1" fontAlgn="auto" latinLnBrk="0" hangingPunct="1">
              <a:lnSpc>
                <a:spcPct val="111000"/>
              </a:lnSpc>
              <a:spcBef>
                <a:spcPts val="0"/>
              </a:spcBef>
              <a:spcAft>
                <a:spcPts val="0"/>
              </a:spcAft>
              <a:buClr>
                <a:srgbClr val="FD97BE"/>
              </a:buClr>
              <a:buSzTx/>
              <a:buFont typeface="Arial" charset="0"/>
              <a:buChar char="•"/>
              <a:defRPr/>
            </a:pPr>
            <a:r>
              <a:rPr lang="en-GB" sz="2000" dirty="0">
                <a:solidFill>
                  <a:srgbClr val="313B51"/>
                </a:solidFill>
                <a:latin typeface="Calibri" charset="0"/>
                <a:ea typeface="Calibri" charset="0"/>
                <a:cs typeface="Calibri" charset="0"/>
              </a:rPr>
              <a:t>One which can </a:t>
            </a:r>
            <a:r>
              <a:rPr lang="en-GB" sz="2000" b="1" dirty="0">
                <a:solidFill>
                  <a:srgbClr val="313B51"/>
                </a:solidFill>
                <a:latin typeface="Calibri" charset="0"/>
                <a:ea typeface="Calibri" charset="0"/>
                <a:cs typeface="Calibri" charset="0"/>
              </a:rPr>
              <a:t>reflect political diversity of views</a:t>
            </a:r>
            <a:r>
              <a:rPr lang="en-GB" sz="2000" dirty="0">
                <a:solidFill>
                  <a:srgbClr val="313B51"/>
                </a:solidFill>
                <a:latin typeface="Calibri" charset="0"/>
                <a:ea typeface="Calibri" charset="0"/>
                <a:cs typeface="Calibri" charset="0"/>
              </a:rPr>
              <a:t> among modern voters and form a Parliament that represents public opinion</a:t>
            </a:r>
          </a:p>
          <a:p>
            <a:pPr marL="185738" marR="0" lvl="0" indent="-185738" defTabSz="914400" eaLnBrk="1" fontAlgn="auto" latinLnBrk="0" hangingPunct="1">
              <a:lnSpc>
                <a:spcPct val="111000"/>
              </a:lnSpc>
              <a:spcBef>
                <a:spcPts val="0"/>
              </a:spcBef>
              <a:spcAft>
                <a:spcPts val="0"/>
              </a:spcAft>
              <a:buClr>
                <a:srgbClr val="FD97BE"/>
              </a:buClr>
              <a:buSzTx/>
              <a:buFont typeface="Arial" charset="0"/>
              <a:buChar char="•"/>
              <a:defRPr/>
            </a:pPr>
            <a:endParaRPr lang="en-GB" sz="2000" dirty="0">
              <a:solidFill>
                <a:srgbClr val="313B51"/>
              </a:solidFill>
              <a:latin typeface="Calibri" charset="0"/>
              <a:ea typeface="Calibri" charset="0"/>
              <a:cs typeface="Calibri" charset="0"/>
            </a:endParaRPr>
          </a:p>
        </p:txBody>
      </p:sp>
    </p:spTree>
    <p:extLst>
      <p:ext uri="{BB962C8B-B14F-4D97-AF65-F5344CB8AC3E}">
        <p14:creationId xmlns:p14="http://schemas.microsoft.com/office/powerpoint/2010/main" val="73954897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lang="en-US" sz="4400" b="1" dirty="0">
                <a:latin typeface="Calibri" charset="0"/>
                <a:ea typeface="Calibri" charset="0"/>
                <a:cs typeface="Calibri" charset="0"/>
              </a:rPr>
              <a:t>Single Transferable Vote</a:t>
            </a:r>
          </a:p>
        </p:txBody>
      </p:sp>
    </p:spTree>
    <p:extLst>
      <p:ext uri="{BB962C8B-B14F-4D97-AF65-F5344CB8AC3E}">
        <p14:creationId xmlns:p14="http://schemas.microsoft.com/office/powerpoint/2010/main" val="126012227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400" b="1"/>
              <a:t>Single Transferable Vote</a:t>
            </a:r>
            <a:endParaRPr lang="en-US" sz="4400"/>
          </a:p>
        </p:txBody>
      </p:sp>
      <p:sp>
        <p:nvSpPr>
          <p:cNvPr id="3" name="Content Placeholder 2"/>
          <p:cNvSpPr>
            <a:spLocks noGrp="1"/>
          </p:cNvSpPr>
          <p:nvPr>
            <p:ph idx="1"/>
          </p:nvPr>
        </p:nvSpPr>
        <p:spPr/>
        <p:txBody>
          <a:bodyPr>
            <a:normAutofit/>
          </a:bodyPr>
          <a:lstStyle/>
          <a:p>
            <a:pPr>
              <a:buClr>
                <a:srgbClr val="FD97BE"/>
              </a:buClr>
            </a:pPr>
            <a:r>
              <a:rPr lang="en-US" sz="2300" dirty="0"/>
              <a:t>The </a:t>
            </a:r>
            <a:r>
              <a:rPr lang="en-US" sz="2300" b="1" dirty="0"/>
              <a:t>Single Transferable Vote </a:t>
            </a:r>
            <a:r>
              <a:rPr lang="en-US" sz="2300" dirty="0"/>
              <a:t>is a British candidate-</a:t>
            </a:r>
            <a:r>
              <a:rPr lang="en-US" sz="2300" dirty="0" err="1"/>
              <a:t>centred</a:t>
            </a:r>
            <a:r>
              <a:rPr lang="en-US" sz="2300" dirty="0"/>
              <a:t> proportional representation system.</a:t>
            </a:r>
          </a:p>
          <a:p>
            <a:pPr>
              <a:buClr>
                <a:srgbClr val="FD97BE"/>
              </a:buClr>
            </a:pPr>
            <a:endParaRPr lang="en-US" sz="2300" dirty="0"/>
          </a:p>
          <a:p>
            <a:pPr>
              <a:buClr>
                <a:srgbClr val="FD97BE"/>
              </a:buClr>
            </a:pPr>
            <a:r>
              <a:rPr lang="en-US" sz="2300" dirty="0"/>
              <a:t>Where its used: </a:t>
            </a:r>
          </a:p>
          <a:p>
            <a:pPr marL="0" indent="0">
              <a:buClr>
                <a:srgbClr val="FD97BE"/>
              </a:buClr>
              <a:buNone/>
            </a:pPr>
            <a:r>
              <a:rPr lang="en-US" sz="2300" dirty="0"/>
              <a:t>   	</a:t>
            </a:r>
            <a:r>
              <a:rPr lang="en-US" sz="2300" b="1" dirty="0"/>
              <a:t>Ireland </a:t>
            </a:r>
            <a:r>
              <a:rPr lang="en-US" sz="2300" b="1" dirty="0">
                <a:solidFill>
                  <a:srgbClr val="9F579E"/>
                </a:solidFill>
              </a:rPr>
              <a:t>·</a:t>
            </a:r>
            <a:r>
              <a:rPr lang="hr-HR" sz="2300" b="1" dirty="0">
                <a:solidFill>
                  <a:schemeClr val="tx1"/>
                </a:solidFill>
              </a:rPr>
              <a:t> </a:t>
            </a:r>
            <a:r>
              <a:rPr lang="hr-HR" sz="2300" b="1" dirty="0"/>
              <a:t>Scottish </a:t>
            </a:r>
            <a:r>
              <a:rPr lang="hr-HR" sz="2300" b="1" dirty="0" err="1"/>
              <a:t>Local</a:t>
            </a:r>
            <a:r>
              <a:rPr lang="hr-HR" sz="2300" b="1" dirty="0"/>
              <a:t> </a:t>
            </a:r>
            <a:r>
              <a:rPr lang="hr-HR" sz="2300" b="1" dirty="0" err="1"/>
              <a:t>Elections</a:t>
            </a:r>
            <a:r>
              <a:rPr lang="en-US" sz="2300" b="1" dirty="0"/>
              <a:t> </a:t>
            </a:r>
            <a:r>
              <a:rPr lang="en-US" sz="2300" b="1" dirty="0">
                <a:solidFill>
                  <a:srgbClr val="9F579E"/>
                </a:solidFill>
              </a:rPr>
              <a:t>·</a:t>
            </a:r>
            <a:r>
              <a:rPr lang="en-US" sz="2300" b="1" dirty="0"/>
              <a:t> NI Assembly</a:t>
            </a:r>
          </a:p>
        </p:txBody>
      </p:sp>
    </p:spTree>
    <p:extLst>
      <p:ext uri="{BB962C8B-B14F-4D97-AF65-F5344CB8AC3E}">
        <p14:creationId xmlns:p14="http://schemas.microsoft.com/office/powerpoint/2010/main" val="123380552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title"/>
          </p:nvPr>
        </p:nvSpPr>
        <p:spPr>
          <a:xfrm>
            <a:off x="762000" y="4571999"/>
            <a:ext cx="7204364" cy="1600200"/>
          </a:xfrm>
        </p:spPr>
        <p:txBody>
          <a:bodyPr>
            <a:normAutofit/>
          </a:bodyPr>
          <a:lstStyle/>
          <a:p>
            <a:r>
              <a:rPr lang="en-US" sz="3600" b="1" u="sng">
                <a:solidFill>
                  <a:srgbClr val="9F579E"/>
                </a:solidFill>
              </a:rPr>
              <a:t>How to vote </a:t>
            </a:r>
            <a:br>
              <a:rPr lang="en-US" sz="2800" b="1">
                <a:solidFill>
                  <a:srgbClr val="9F579E"/>
                </a:solidFill>
              </a:rPr>
            </a:br>
            <a:r>
              <a:rPr lang="en-US" sz="4400" b="1"/>
              <a:t>Single Transferable Vote</a:t>
            </a:r>
            <a:endParaRPr lang="en-US" sz="4900" b="1">
              <a:solidFill>
                <a:srgbClr val="9F579E"/>
              </a:solidFill>
            </a:endParaRPr>
          </a:p>
        </p:txBody>
      </p:sp>
      <p:sp>
        <p:nvSpPr>
          <p:cNvPr id="3" name="Content Placeholder 2"/>
          <p:cNvSpPr>
            <a:spLocks noGrp="1"/>
          </p:cNvSpPr>
          <p:nvPr>
            <p:ph idx="1"/>
          </p:nvPr>
        </p:nvSpPr>
        <p:spPr>
          <a:xfrm>
            <a:off x="762000" y="1376118"/>
            <a:ext cx="7557541" cy="3463351"/>
          </a:xfrm>
        </p:spPr>
        <p:txBody>
          <a:bodyPr>
            <a:normAutofit/>
          </a:bodyPr>
          <a:lstStyle/>
          <a:p>
            <a:pPr>
              <a:buClr>
                <a:srgbClr val="FD97BE"/>
              </a:buClr>
            </a:pPr>
            <a:r>
              <a:rPr lang="en-US" sz="2600"/>
              <a:t>Rather </a:t>
            </a:r>
            <a:r>
              <a:rPr lang="en-GB" sz="2600"/>
              <a:t>than elect one person to represent everyone in a relatively small area, with Single Transferable Vote, </a:t>
            </a:r>
            <a:r>
              <a:rPr lang="en-GB" sz="2600" b="1"/>
              <a:t>bigger, combined areas elect a small team of MPs</a:t>
            </a:r>
            <a:r>
              <a:rPr lang="en-GB" sz="2600"/>
              <a:t> that </a:t>
            </a:r>
            <a:r>
              <a:rPr lang="en-GB" sz="2600" b="1"/>
              <a:t>reflect the diversity of opinions </a:t>
            </a:r>
            <a:r>
              <a:rPr lang="en-GB" sz="2600"/>
              <a:t>of the voters.</a:t>
            </a:r>
          </a:p>
        </p:txBody>
      </p:sp>
    </p:spTree>
    <p:extLst>
      <p:ext uri="{BB962C8B-B14F-4D97-AF65-F5344CB8AC3E}">
        <p14:creationId xmlns:p14="http://schemas.microsoft.com/office/powerpoint/2010/main" val="163935356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
          <p:cNvSpPr>
            <a:spLocks noGrp="1"/>
          </p:cNvSpPr>
          <p:nvPr>
            <p:ph type="title"/>
          </p:nvPr>
        </p:nvSpPr>
        <p:spPr>
          <a:xfrm>
            <a:off x="762000" y="4571999"/>
            <a:ext cx="7204364" cy="1600200"/>
          </a:xfrm>
        </p:spPr>
        <p:txBody>
          <a:bodyPr>
            <a:normAutofit/>
          </a:bodyPr>
          <a:lstStyle/>
          <a:p>
            <a:r>
              <a:rPr lang="en-US" sz="3600" b="1" u="sng">
                <a:solidFill>
                  <a:srgbClr val="9F579E"/>
                </a:solidFill>
                <a:latin typeface="Calibri" charset="0"/>
                <a:ea typeface="Calibri" charset="0"/>
                <a:cs typeface="Calibri" charset="0"/>
              </a:rPr>
              <a:t>How to vote </a:t>
            </a:r>
            <a:br>
              <a:rPr lang="en-US" sz="3600" b="1" u="sng">
                <a:solidFill>
                  <a:srgbClr val="9F579E"/>
                </a:solidFill>
                <a:latin typeface="Calibri" charset="0"/>
                <a:ea typeface="Calibri" charset="0"/>
                <a:cs typeface="Calibri" charset="0"/>
              </a:rPr>
            </a:br>
            <a:r>
              <a:rPr lang="en-US" sz="4400" b="1">
                <a:latin typeface="Calibri" charset="0"/>
                <a:ea typeface="Calibri" charset="0"/>
                <a:cs typeface="Calibri" charset="0"/>
              </a:rPr>
              <a:t>Single Transferable Vote</a:t>
            </a:r>
            <a:endParaRPr lang="en-US" sz="4900" b="1">
              <a:solidFill>
                <a:srgbClr val="9F579E"/>
              </a:solidFill>
              <a:latin typeface="Calibri" charset="0"/>
              <a:ea typeface="Calibri" charset="0"/>
              <a:cs typeface="Calibri" charset="0"/>
            </a:endParaRPr>
          </a:p>
        </p:txBody>
      </p:sp>
      <p:sp>
        <p:nvSpPr>
          <p:cNvPr id="3" name="Content Placeholder 2"/>
          <p:cNvSpPr>
            <a:spLocks noGrp="1"/>
          </p:cNvSpPr>
          <p:nvPr>
            <p:ph sz="half" idx="1"/>
          </p:nvPr>
        </p:nvSpPr>
        <p:spPr>
          <a:xfrm>
            <a:off x="592795" y="1550898"/>
            <a:ext cx="5593830" cy="3375677"/>
          </a:xfrm>
        </p:spPr>
        <p:txBody>
          <a:bodyPr>
            <a:normAutofit/>
          </a:bodyPr>
          <a:lstStyle/>
          <a:p>
            <a:pPr>
              <a:lnSpc>
                <a:spcPct val="111000"/>
              </a:lnSpc>
              <a:buClr>
                <a:srgbClr val="FD97BE"/>
              </a:buClr>
            </a:pPr>
            <a:r>
              <a:rPr lang="en-GB" sz="2300" dirty="0">
                <a:latin typeface="Calibri" charset="0"/>
                <a:ea typeface="Calibri" charset="0"/>
                <a:cs typeface="Calibri" charset="0"/>
              </a:rPr>
              <a:t>In the polling station, </a:t>
            </a:r>
            <a:r>
              <a:rPr lang="en-GB" sz="2300" b="1" dirty="0">
                <a:latin typeface="Calibri" charset="0"/>
                <a:ea typeface="Calibri" charset="0"/>
                <a:cs typeface="Calibri" charset="0"/>
              </a:rPr>
              <a:t>voters put numbers next to the candidates</a:t>
            </a:r>
            <a:r>
              <a:rPr lang="en-GB" sz="2300" dirty="0">
                <a:latin typeface="Calibri" charset="0"/>
                <a:ea typeface="Calibri" charset="0"/>
                <a:cs typeface="Calibri" charset="0"/>
              </a:rPr>
              <a:t>, with their favourite candidate at number one, their second favourite at number two, and so on. </a:t>
            </a:r>
          </a:p>
          <a:p>
            <a:pPr>
              <a:lnSpc>
                <a:spcPct val="30000"/>
              </a:lnSpc>
              <a:buClr>
                <a:srgbClr val="FD97BE"/>
              </a:buClr>
            </a:pPr>
            <a:endParaRPr lang="en-GB" sz="2300" dirty="0">
              <a:latin typeface="Calibri" charset="0"/>
              <a:ea typeface="Calibri" charset="0"/>
              <a:cs typeface="Calibri" charset="0"/>
            </a:endParaRPr>
          </a:p>
          <a:p>
            <a:pPr>
              <a:lnSpc>
                <a:spcPct val="111000"/>
              </a:lnSpc>
              <a:buClr>
                <a:srgbClr val="FD97BE"/>
              </a:buClr>
            </a:pPr>
            <a:r>
              <a:rPr lang="en-GB" sz="2300" b="1" dirty="0">
                <a:latin typeface="Calibri" charset="0"/>
                <a:ea typeface="Calibri" charset="0"/>
                <a:cs typeface="Calibri" charset="0"/>
              </a:rPr>
              <a:t>Voters can number as many or as few candidates as they like</a:t>
            </a:r>
            <a:r>
              <a:rPr lang="en-GB" sz="2300" dirty="0">
                <a:latin typeface="Calibri" charset="0"/>
                <a:ea typeface="Calibri" charset="0"/>
                <a:cs typeface="Calibri" charset="0"/>
              </a:rPr>
              <a:t>.</a:t>
            </a:r>
          </a:p>
        </p:txBody>
      </p:sp>
      <p:pic>
        <p:nvPicPr>
          <p:cNvPr id="5" name="Picture 2" descr="http://www.gov.scot/Resource/Img/345798/0101385.gif"/>
          <p:cNvPicPr>
            <a:picLocks noGrp="1" noChangeAspect="1" noChangeArrowheads="1"/>
          </p:cNvPicPr>
          <p:nvPr>
            <p:ph sz="half" idx="2"/>
          </p:nvPr>
        </p:nvPicPr>
        <p:blipFill>
          <a:blip r:embed="rId2" cstate="email">
            <a:extLst>
              <a:ext uri="{28A0092B-C50C-407E-A947-70E740481C1C}">
                <a14:useLocalDpi xmlns:a14="http://schemas.microsoft.com/office/drawing/2010/main" val="0"/>
              </a:ext>
            </a:extLst>
          </a:blip>
          <a:stretch>
            <a:fillRect/>
          </a:stretch>
        </p:blipFill>
        <p:spPr bwMode="auto">
          <a:xfrm>
            <a:off x="6401550" y="1373212"/>
            <a:ext cx="2149655" cy="4166440"/>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p:cNvSpPr txBox="1"/>
          <p:nvPr/>
        </p:nvSpPr>
        <p:spPr>
          <a:xfrm>
            <a:off x="8201608" y="3554963"/>
            <a:ext cx="177281" cy="276999"/>
          </a:xfrm>
          <a:prstGeom prst="rect">
            <a:avLst/>
          </a:prstGeom>
          <a:noFill/>
        </p:spPr>
        <p:txBody>
          <a:bodyPr wrap="square" rtlCol="0">
            <a:spAutoFit/>
          </a:bodyPr>
          <a:lstStyle/>
          <a:p>
            <a:r>
              <a:rPr lang="en-GB" sz="1200">
                <a:solidFill>
                  <a:srgbClr val="FF0000"/>
                </a:solidFill>
                <a:latin typeface="Calibri" charset="0"/>
                <a:ea typeface="Calibri" charset="0"/>
                <a:cs typeface="Calibri" charset="0"/>
              </a:rPr>
              <a:t>1</a:t>
            </a:r>
          </a:p>
        </p:txBody>
      </p:sp>
      <p:sp>
        <p:nvSpPr>
          <p:cNvPr id="9" name="TextBox 8"/>
          <p:cNvSpPr txBox="1"/>
          <p:nvPr/>
        </p:nvSpPr>
        <p:spPr>
          <a:xfrm>
            <a:off x="8201607" y="2048589"/>
            <a:ext cx="177281" cy="276999"/>
          </a:xfrm>
          <a:prstGeom prst="rect">
            <a:avLst/>
          </a:prstGeom>
          <a:noFill/>
        </p:spPr>
        <p:txBody>
          <a:bodyPr wrap="square" rtlCol="0">
            <a:spAutoFit/>
          </a:bodyPr>
          <a:lstStyle/>
          <a:p>
            <a:r>
              <a:rPr lang="en-GB" sz="1200" dirty="0">
                <a:solidFill>
                  <a:srgbClr val="FF0000"/>
                </a:solidFill>
                <a:latin typeface="Calibri" charset="0"/>
                <a:ea typeface="Calibri" charset="0"/>
                <a:cs typeface="Calibri" charset="0"/>
              </a:rPr>
              <a:t>2</a:t>
            </a:r>
          </a:p>
        </p:txBody>
      </p:sp>
      <p:sp>
        <p:nvSpPr>
          <p:cNvPr id="10" name="TextBox 9"/>
          <p:cNvSpPr txBox="1"/>
          <p:nvPr/>
        </p:nvSpPr>
        <p:spPr>
          <a:xfrm>
            <a:off x="8201607" y="4093106"/>
            <a:ext cx="251929" cy="276999"/>
          </a:xfrm>
          <a:prstGeom prst="rect">
            <a:avLst/>
          </a:prstGeom>
          <a:noFill/>
        </p:spPr>
        <p:txBody>
          <a:bodyPr wrap="square" rtlCol="0">
            <a:spAutoFit/>
          </a:bodyPr>
          <a:lstStyle/>
          <a:p>
            <a:r>
              <a:rPr lang="en-GB" sz="1200">
                <a:solidFill>
                  <a:srgbClr val="FF0000"/>
                </a:solidFill>
                <a:latin typeface="Calibri" charset="0"/>
                <a:ea typeface="Calibri" charset="0"/>
                <a:cs typeface="Calibri" charset="0"/>
              </a:rPr>
              <a:t>3</a:t>
            </a:r>
          </a:p>
        </p:txBody>
      </p:sp>
    </p:spTree>
    <p:extLst>
      <p:ext uri="{BB962C8B-B14F-4D97-AF65-F5344CB8AC3E}">
        <p14:creationId xmlns:p14="http://schemas.microsoft.com/office/powerpoint/2010/main" val="2253646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grpId="0" nodeType="afterEffect">
                                  <p:stCondLst>
                                    <p:cond delay="1000"/>
                                  </p:stCondLst>
                                  <p:childTnLst>
                                    <p:set>
                                      <p:cBhvr>
                                        <p:cTn id="9" dur="1" fill="hold">
                                          <p:stCondLst>
                                            <p:cond delay="0"/>
                                          </p:stCondLst>
                                        </p:cTn>
                                        <p:tgtEl>
                                          <p:spTgt spid="9"/>
                                        </p:tgtEl>
                                        <p:attrNameLst>
                                          <p:attrName>style.visibility</p:attrName>
                                        </p:attrNameLst>
                                      </p:cBhvr>
                                      <p:to>
                                        <p:strVal val="visible"/>
                                      </p:to>
                                    </p:set>
                                  </p:childTnLst>
                                </p:cTn>
                              </p:par>
                            </p:childTnLst>
                          </p:cTn>
                        </p:par>
                        <p:par>
                          <p:cTn id="10" fill="hold">
                            <p:stCondLst>
                              <p:cond delay="1000"/>
                            </p:stCondLst>
                            <p:childTnLst>
                              <p:par>
                                <p:cTn id="11" presetID="1" presetClass="entr" presetSubtype="0" fill="hold" grpId="0" nodeType="afterEffect">
                                  <p:stCondLst>
                                    <p:cond delay="1000"/>
                                  </p:stCondLst>
                                  <p:childTnLst>
                                    <p:set>
                                      <p:cBhvr>
                                        <p:cTn id="12"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p:bldP spid="10"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b="1" u="sng">
                <a:solidFill>
                  <a:srgbClr val="9F579E"/>
                </a:solidFill>
              </a:rPr>
              <a:t>How it’s counted </a:t>
            </a:r>
            <a:br>
              <a:rPr lang="en-GB" b="1"/>
            </a:br>
            <a:r>
              <a:rPr lang="en-GB" sz="4400" b="1"/>
              <a:t>Single Transferable Vote</a:t>
            </a:r>
          </a:p>
        </p:txBody>
      </p:sp>
      <p:sp>
        <p:nvSpPr>
          <p:cNvPr id="3" name="Content Placeholder 2"/>
          <p:cNvSpPr>
            <a:spLocks noGrp="1"/>
          </p:cNvSpPr>
          <p:nvPr>
            <p:ph idx="1"/>
          </p:nvPr>
        </p:nvSpPr>
        <p:spPr>
          <a:xfrm>
            <a:off x="762000" y="1286656"/>
            <a:ext cx="7564581" cy="3595911"/>
          </a:xfrm>
        </p:spPr>
        <p:txBody>
          <a:bodyPr>
            <a:normAutofit lnSpcReduction="10000"/>
          </a:bodyPr>
          <a:lstStyle/>
          <a:p>
            <a:pPr>
              <a:buClr>
                <a:srgbClr val="FD97BE"/>
              </a:buClr>
            </a:pPr>
            <a:r>
              <a:rPr lang="en-GB" sz="2300" dirty="0"/>
              <a:t>To get elected, candidates need a set number of votes (the quota), determined by the number of positions to be filled.</a:t>
            </a:r>
          </a:p>
          <a:p>
            <a:pPr>
              <a:lnSpc>
                <a:spcPct val="30000"/>
              </a:lnSpc>
              <a:buClr>
                <a:srgbClr val="FD97BE"/>
              </a:buClr>
            </a:pPr>
            <a:endParaRPr lang="en-GB" sz="2300" dirty="0"/>
          </a:p>
          <a:p>
            <a:pPr>
              <a:buClr>
                <a:srgbClr val="FD97BE"/>
              </a:buClr>
            </a:pPr>
            <a:r>
              <a:rPr lang="en-GB" sz="2300" dirty="0"/>
              <a:t>Each voter gets one vote, but the </a:t>
            </a:r>
            <a:r>
              <a:rPr lang="en-GB" sz="2300" b="1" dirty="0"/>
              <a:t>numbering provides instructions for the vote to transfer rather than be wasted.</a:t>
            </a:r>
          </a:p>
          <a:p>
            <a:pPr>
              <a:lnSpc>
                <a:spcPct val="30000"/>
              </a:lnSpc>
              <a:buClr>
                <a:srgbClr val="FD97BE"/>
              </a:buClr>
            </a:pPr>
            <a:endParaRPr lang="en-GB" sz="2300" b="1" dirty="0"/>
          </a:p>
          <a:p>
            <a:pPr>
              <a:buClr>
                <a:srgbClr val="FD97BE"/>
              </a:buClr>
            </a:pPr>
            <a:r>
              <a:rPr lang="en-GB" sz="2300" dirty="0"/>
              <a:t>Once all the names next to number ones are counted, </a:t>
            </a:r>
            <a:r>
              <a:rPr lang="en-GB" sz="2300" b="1" dirty="0"/>
              <a:t>any candidates who reach the quota are elected.</a:t>
            </a:r>
          </a:p>
          <a:p>
            <a:pPr>
              <a:buClr>
                <a:srgbClr val="FD97BE"/>
              </a:buClr>
            </a:pPr>
            <a:r>
              <a:rPr lang="en-GB" sz="2300" dirty="0"/>
              <a:t>Surplus votes move to the voters’ second favourite candidates as are votes for candidates with no chance of winning.</a:t>
            </a:r>
          </a:p>
        </p:txBody>
      </p:sp>
    </p:spTree>
    <p:extLst>
      <p:ext uri="{BB962C8B-B14F-4D97-AF65-F5344CB8AC3E}">
        <p14:creationId xmlns:p14="http://schemas.microsoft.com/office/powerpoint/2010/main" val="71291269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b="1" u="sng">
                <a:solidFill>
                  <a:srgbClr val="9F579E"/>
                </a:solidFill>
              </a:rPr>
              <a:t>Features and Effects</a:t>
            </a:r>
            <a:br>
              <a:rPr lang="en-GB" b="1"/>
            </a:br>
            <a:r>
              <a:rPr lang="en-GB" sz="4400" b="1"/>
              <a:t>Single Transferable Vote</a:t>
            </a:r>
          </a:p>
        </p:txBody>
      </p:sp>
      <p:sp>
        <p:nvSpPr>
          <p:cNvPr id="3" name="Content Placeholder 2"/>
          <p:cNvSpPr>
            <a:spLocks noGrp="1"/>
          </p:cNvSpPr>
          <p:nvPr>
            <p:ph idx="1"/>
          </p:nvPr>
        </p:nvSpPr>
        <p:spPr>
          <a:xfrm>
            <a:off x="762000" y="1693264"/>
            <a:ext cx="7543800" cy="3003427"/>
          </a:xfrm>
        </p:spPr>
        <p:txBody>
          <a:bodyPr>
            <a:normAutofit/>
          </a:bodyPr>
          <a:lstStyle/>
          <a:p>
            <a:pPr>
              <a:lnSpc>
                <a:spcPct val="120000"/>
              </a:lnSpc>
              <a:buClr>
                <a:srgbClr val="FD97BE"/>
              </a:buClr>
            </a:pPr>
            <a:r>
              <a:rPr lang="en-GB" dirty="0"/>
              <a:t>The </a:t>
            </a:r>
            <a:r>
              <a:rPr lang="en-GB" b="1" dirty="0"/>
              <a:t>Single Transferable Vote </a:t>
            </a:r>
            <a:r>
              <a:rPr lang="en-GB" dirty="0"/>
              <a:t>is a </a:t>
            </a:r>
            <a:r>
              <a:rPr lang="en-GB" b="1" dirty="0"/>
              <a:t>proportionate system</a:t>
            </a:r>
            <a:r>
              <a:rPr lang="en-GB" dirty="0"/>
              <a:t> that puts </a:t>
            </a:r>
            <a:r>
              <a:rPr lang="en-GB" b="1" dirty="0"/>
              <a:t>power in the hands of the public.</a:t>
            </a:r>
          </a:p>
          <a:p>
            <a:pPr>
              <a:lnSpc>
                <a:spcPct val="30000"/>
              </a:lnSpc>
              <a:buClr>
                <a:srgbClr val="FD97BE"/>
              </a:buClr>
            </a:pPr>
            <a:endParaRPr lang="en-GB" b="1" dirty="0"/>
          </a:p>
          <a:p>
            <a:pPr>
              <a:lnSpc>
                <a:spcPct val="120000"/>
              </a:lnSpc>
              <a:buClr>
                <a:srgbClr val="FD97BE"/>
              </a:buClr>
            </a:pPr>
            <a:r>
              <a:rPr lang="en-GB" dirty="0"/>
              <a:t>Voters can support candidates of different parties - </a:t>
            </a:r>
            <a:r>
              <a:rPr lang="en-GB" b="1" dirty="0"/>
              <a:t>truly voting for the candidate and their individual abilities.</a:t>
            </a:r>
          </a:p>
        </p:txBody>
      </p:sp>
    </p:spTree>
    <p:extLst>
      <p:ext uri="{BB962C8B-B14F-4D97-AF65-F5344CB8AC3E}">
        <p14:creationId xmlns:p14="http://schemas.microsoft.com/office/powerpoint/2010/main" val="132314333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0" y="4572000"/>
            <a:ext cx="7569200" cy="1600200"/>
          </a:xfrm>
        </p:spPr>
        <p:txBody>
          <a:bodyPr>
            <a:normAutofit/>
          </a:bodyPr>
          <a:lstStyle/>
          <a:p>
            <a:r>
              <a:rPr lang="en-US" sz="3800" b="1" dirty="0"/>
              <a:t>Westminster’s Broken Voting System </a:t>
            </a:r>
          </a:p>
        </p:txBody>
      </p:sp>
      <p:sp>
        <p:nvSpPr>
          <p:cNvPr id="12" name="TextBox 11"/>
          <p:cNvSpPr txBox="1"/>
          <p:nvPr/>
        </p:nvSpPr>
        <p:spPr>
          <a:xfrm>
            <a:off x="3897096" y="1843044"/>
            <a:ext cx="4880408" cy="3490956"/>
          </a:xfrm>
          <a:prstGeom prst="rect">
            <a:avLst/>
          </a:prstGeom>
          <a:noFill/>
        </p:spPr>
        <p:txBody>
          <a:bodyPr wrap="square" rtlCol="0">
            <a:spAutoFit/>
          </a:bodyPr>
          <a:lstStyle/>
          <a:p>
            <a:pPr marL="185738" marR="0" lvl="0" indent="-185738" defTabSz="914400" eaLnBrk="1" fontAlgn="auto" latinLnBrk="0" hangingPunct="1">
              <a:lnSpc>
                <a:spcPct val="111000"/>
              </a:lnSpc>
              <a:spcBef>
                <a:spcPts val="0"/>
              </a:spcBef>
              <a:spcAft>
                <a:spcPts val="0"/>
              </a:spcAft>
              <a:buClr>
                <a:srgbClr val="FD97BE"/>
              </a:buClr>
              <a:buSzTx/>
              <a:buFont typeface="Arial" charset="0"/>
              <a:buChar char="•"/>
              <a:defRPr/>
            </a:pPr>
            <a:r>
              <a:rPr lang="en-GB" sz="2000" dirty="0">
                <a:solidFill>
                  <a:srgbClr val="313B51"/>
                </a:solidFill>
                <a:latin typeface="Calibri" charset="0"/>
                <a:ea typeface="Calibri" charset="0"/>
                <a:cs typeface="Calibri" charset="0"/>
              </a:rPr>
              <a:t>The system has become </a:t>
            </a:r>
            <a:r>
              <a:rPr lang="en-GB" sz="2000" b="1" dirty="0">
                <a:solidFill>
                  <a:srgbClr val="313B51"/>
                </a:solidFill>
                <a:latin typeface="Calibri" charset="0"/>
                <a:ea typeface="Calibri" charset="0"/>
                <a:cs typeface="Calibri" charset="0"/>
              </a:rPr>
              <a:t>unfit for purpose</a:t>
            </a:r>
            <a:r>
              <a:rPr lang="en-GB" sz="2000" dirty="0">
                <a:solidFill>
                  <a:srgbClr val="313B51"/>
                </a:solidFill>
                <a:latin typeface="Calibri" charset="0"/>
                <a:ea typeface="Calibri" charset="0"/>
                <a:cs typeface="Calibri" charset="0"/>
              </a:rPr>
              <a:t>, politics in the UK is changing rapidly, and Westminster’s voting system simply can’t keep up.</a:t>
            </a:r>
            <a:endParaRPr lang="en-GB" sz="2000" b="1" dirty="0">
              <a:solidFill>
                <a:srgbClr val="313B51"/>
              </a:solidFill>
              <a:latin typeface="Calibri" charset="0"/>
              <a:ea typeface="Calibri" charset="0"/>
              <a:cs typeface="Calibri" charset="0"/>
            </a:endParaRPr>
          </a:p>
          <a:p>
            <a:pPr marL="185738" marR="0" lvl="0" indent="-185738" defTabSz="914400" eaLnBrk="1" fontAlgn="auto" latinLnBrk="0" hangingPunct="1">
              <a:lnSpc>
                <a:spcPct val="111000"/>
              </a:lnSpc>
              <a:spcBef>
                <a:spcPts val="0"/>
              </a:spcBef>
              <a:spcAft>
                <a:spcPts val="0"/>
              </a:spcAft>
              <a:buClr>
                <a:srgbClr val="FD97BE"/>
              </a:buClr>
              <a:buSzTx/>
              <a:buFont typeface="Arial" charset="0"/>
              <a:buChar char="•"/>
              <a:defRPr/>
            </a:pPr>
            <a:endParaRPr lang="en-GB" sz="2000" b="1" dirty="0">
              <a:solidFill>
                <a:srgbClr val="313B51"/>
              </a:solidFill>
              <a:latin typeface="Calibri" charset="0"/>
              <a:ea typeface="Calibri" charset="0"/>
              <a:cs typeface="Calibri" charset="0"/>
            </a:endParaRPr>
          </a:p>
          <a:p>
            <a:pPr marL="185738" lvl="0" indent="-185738">
              <a:lnSpc>
                <a:spcPct val="111000"/>
              </a:lnSpc>
              <a:buClr>
                <a:srgbClr val="FD97BE"/>
              </a:buClr>
              <a:buFont typeface="Arial" charset="0"/>
              <a:buChar char="•"/>
              <a:defRPr/>
            </a:pPr>
            <a:r>
              <a:rPr lang="en-GB" sz="2000" dirty="0">
                <a:solidFill>
                  <a:srgbClr val="313B51"/>
                </a:solidFill>
                <a:latin typeface="Calibri" charset="0"/>
                <a:ea typeface="Calibri" charset="0"/>
                <a:cs typeface="Calibri" charset="0"/>
              </a:rPr>
              <a:t>A </a:t>
            </a:r>
            <a:r>
              <a:rPr lang="en-GB" sz="2000" b="1" dirty="0">
                <a:solidFill>
                  <a:srgbClr val="313B51"/>
                </a:solidFill>
                <a:latin typeface="Calibri" charset="0"/>
                <a:ea typeface="Calibri" charset="0"/>
                <a:cs typeface="Calibri" charset="0"/>
              </a:rPr>
              <a:t>long term trend of fragmentation in voting trends </a:t>
            </a:r>
            <a:r>
              <a:rPr lang="en-GB" sz="2000" dirty="0">
                <a:solidFill>
                  <a:srgbClr val="313B51"/>
                </a:solidFill>
                <a:latin typeface="Calibri" charset="0"/>
                <a:ea typeface="Calibri" charset="0"/>
                <a:cs typeface="Calibri" charset="0"/>
              </a:rPr>
              <a:t>has meant that First Past the Post is struggling to </a:t>
            </a:r>
            <a:r>
              <a:rPr lang="en-GB" sz="2000" b="1" dirty="0">
                <a:solidFill>
                  <a:srgbClr val="313B51"/>
                </a:solidFill>
                <a:latin typeface="Calibri" charset="0"/>
                <a:ea typeface="Calibri" charset="0"/>
                <a:cs typeface="Calibri" charset="0"/>
              </a:rPr>
              <a:t>produce fair and representative results</a:t>
            </a:r>
            <a:r>
              <a:rPr lang="en-GB" sz="2000" dirty="0">
                <a:solidFill>
                  <a:srgbClr val="313B51"/>
                </a:solidFill>
                <a:latin typeface="Calibri" charset="0"/>
                <a:ea typeface="Calibri" charset="0"/>
                <a:cs typeface="Calibri" charset="0"/>
              </a:rPr>
              <a:t>. </a:t>
            </a:r>
          </a:p>
          <a:p>
            <a:pPr marR="0" lvl="0" defTabSz="914400" eaLnBrk="1" fontAlgn="auto" latinLnBrk="0" hangingPunct="1">
              <a:lnSpc>
                <a:spcPct val="111000"/>
              </a:lnSpc>
              <a:spcBef>
                <a:spcPts val="0"/>
              </a:spcBef>
              <a:spcAft>
                <a:spcPts val="0"/>
              </a:spcAft>
              <a:buClr>
                <a:srgbClr val="FD97BE"/>
              </a:buClr>
              <a:buSzTx/>
              <a:defRPr/>
            </a:pPr>
            <a:endParaRPr lang="en-GB" sz="2000" dirty="0">
              <a:solidFill>
                <a:srgbClr val="313B51"/>
              </a:solidFill>
              <a:latin typeface="Calibri" charset="0"/>
              <a:ea typeface="Calibri" charset="0"/>
              <a:cs typeface="Calibri" charset="0"/>
            </a:endParaRPr>
          </a:p>
        </p:txBody>
      </p:sp>
      <p:pic>
        <p:nvPicPr>
          <p:cNvPr id="19" name="Picture 18"/>
          <p:cNvPicPr>
            <a:picLocks noChangeAspect="1"/>
          </p:cNvPicPr>
          <p:nvPr/>
        </p:nvPicPr>
        <p:blipFill rotWithShape="1">
          <a:blip r:embed="rId3">
            <a:extLst>
              <a:ext uri="{28A0092B-C50C-407E-A947-70E740481C1C}">
                <a14:useLocalDpi xmlns:a14="http://schemas.microsoft.com/office/drawing/2010/main" val="0"/>
              </a:ext>
            </a:extLst>
          </a:blip>
          <a:srcRect l="48566" t="3290"/>
          <a:stretch/>
        </p:blipFill>
        <p:spPr>
          <a:xfrm>
            <a:off x="801709" y="1584188"/>
            <a:ext cx="2893991" cy="3641130"/>
          </a:xfrm>
          <a:prstGeom prst="rect">
            <a:avLst/>
          </a:prstGeom>
        </p:spPr>
      </p:pic>
    </p:spTree>
    <p:extLst>
      <p:ext uri="{BB962C8B-B14F-4D97-AF65-F5344CB8AC3E}">
        <p14:creationId xmlns:p14="http://schemas.microsoft.com/office/powerpoint/2010/main" val="178232141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p:txBody>
          <a:bodyPr>
            <a:normAutofit/>
          </a:bodyPr>
          <a:lstStyle/>
          <a:p>
            <a:r>
              <a:rPr lang="en-US" sz="3200" b="1" u="sng">
                <a:solidFill>
                  <a:srgbClr val="9F579E"/>
                </a:solidFill>
              </a:rPr>
              <a:t>Features and Effects</a:t>
            </a:r>
            <a:br>
              <a:rPr lang="en-GB" b="1"/>
            </a:br>
            <a:r>
              <a:rPr lang="en-GB" sz="4400" b="1"/>
              <a:t>Single Transferable Vote</a:t>
            </a:r>
          </a:p>
        </p:txBody>
      </p:sp>
      <p:sp>
        <p:nvSpPr>
          <p:cNvPr id="3" name="Content Placeholder 2"/>
          <p:cNvSpPr>
            <a:spLocks noGrp="1"/>
          </p:cNvSpPr>
          <p:nvPr>
            <p:ph idx="1"/>
          </p:nvPr>
        </p:nvSpPr>
        <p:spPr>
          <a:xfrm>
            <a:off x="762000" y="1693265"/>
            <a:ext cx="7543800" cy="3296178"/>
          </a:xfrm>
        </p:spPr>
        <p:txBody>
          <a:bodyPr>
            <a:normAutofit lnSpcReduction="10000"/>
          </a:bodyPr>
          <a:lstStyle/>
          <a:p>
            <a:pPr>
              <a:buClr>
                <a:srgbClr val="FD97BE"/>
              </a:buClr>
            </a:pPr>
            <a:r>
              <a:rPr lang="en-GB"/>
              <a:t>It creates a </a:t>
            </a:r>
            <a:r>
              <a:rPr lang="en-GB" b="1"/>
              <a:t>strong recognisable local link </a:t>
            </a:r>
            <a:r>
              <a:rPr lang="en-GB"/>
              <a:t>and because there are a small team of MPs per constituency, </a:t>
            </a:r>
            <a:r>
              <a:rPr lang="en-GB" b="1"/>
              <a:t>it gives voters a choice of representatives to talk to.</a:t>
            </a:r>
          </a:p>
          <a:p>
            <a:pPr>
              <a:lnSpc>
                <a:spcPct val="40000"/>
              </a:lnSpc>
              <a:buClr>
                <a:srgbClr val="FD97BE"/>
              </a:buClr>
            </a:pPr>
            <a:endParaRPr lang="en-GB"/>
          </a:p>
          <a:p>
            <a:pPr>
              <a:buClr>
                <a:srgbClr val="FD97BE"/>
              </a:buClr>
            </a:pPr>
            <a:r>
              <a:rPr lang="en-GB"/>
              <a:t>The Single Transferable Vote has been i</a:t>
            </a:r>
            <a:r>
              <a:rPr lang="en-GB" b="1"/>
              <a:t>ntroduced various parts of the United Kingdom as </a:t>
            </a:r>
            <a:r>
              <a:rPr lang="en-GB"/>
              <a:t>the electoral system of choice, including </a:t>
            </a:r>
            <a:r>
              <a:rPr lang="en-GB" b="1"/>
              <a:t>Scotland and Northern Ireland for their local elections and Assembly, respectively. </a:t>
            </a:r>
          </a:p>
        </p:txBody>
      </p:sp>
    </p:spTree>
    <p:extLst>
      <p:ext uri="{BB962C8B-B14F-4D97-AF65-F5344CB8AC3E}">
        <p14:creationId xmlns:p14="http://schemas.microsoft.com/office/powerpoint/2010/main" val="179955353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1999" y="4572000"/>
            <a:ext cx="7551683" cy="1600200"/>
          </a:xfrm>
        </p:spPr>
        <p:txBody>
          <a:bodyPr>
            <a:normAutofit/>
          </a:bodyPr>
          <a:lstStyle/>
          <a:p>
            <a:r>
              <a:rPr lang="en-US" sz="3200" b="1" u="sng">
                <a:solidFill>
                  <a:srgbClr val="9F579E"/>
                </a:solidFill>
              </a:rPr>
              <a:t>Features and Effects</a:t>
            </a:r>
            <a:br>
              <a:rPr lang="en-GB" b="1"/>
            </a:br>
            <a:r>
              <a:rPr lang="en-GB" sz="4400" b="1"/>
              <a:t>Single Transferable Vote</a:t>
            </a:r>
          </a:p>
        </p:txBody>
      </p:sp>
      <p:sp>
        <p:nvSpPr>
          <p:cNvPr id="10" name="Content Placeholder 9"/>
          <p:cNvSpPr>
            <a:spLocks noGrp="1"/>
          </p:cNvSpPr>
          <p:nvPr>
            <p:ph idx="1"/>
          </p:nvPr>
        </p:nvSpPr>
        <p:spPr>
          <a:xfrm>
            <a:off x="551283" y="1312998"/>
            <a:ext cx="4709829" cy="2936539"/>
          </a:xfrm>
        </p:spPr>
        <p:txBody>
          <a:bodyPr>
            <a:normAutofit/>
          </a:bodyPr>
          <a:lstStyle/>
          <a:p>
            <a:pPr marL="230188" indent="-168275">
              <a:buClr>
                <a:srgbClr val="FD97BE"/>
              </a:buClr>
            </a:pPr>
            <a:r>
              <a:rPr lang="en-GB" sz="2000" b="1"/>
              <a:t>What happens when you introduce the Single Transferable Vote? </a:t>
            </a:r>
            <a:r>
              <a:rPr lang="en-GB" sz="2000" b="1">
                <a:solidFill>
                  <a:srgbClr val="574A80"/>
                </a:solidFill>
              </a:rPr>
              <a:t>Voters win.</a:t>
            </a:r>
          </a:p>
          <a:p>
            <a:pPr marL="230188" indent="-168275">
              <a:lnSpc>
                <a:spcPct val="40000"/>
              </a:lnSpc>
              <a:buClr>
                <a:srgbClr val="FD97BE"/>
              </a:buClr>
              <a:tabLst>
                <a:tab pos="4124325" algn="l"/>
              </a:tabLst>
            </a:pPr>
            <a:endParaRPr lang="en-GB" sz="2000" b="1"/>
          </a:p>
          <a:p>
            <a:pPr marL="230188" indent="-168275">
              <a:buClr>
                <a:srgbClr val="FD97BE"/>
              </a:buClr>
              <a:tabLst>
                <a:tab pos="4124325" algn="l"/>
              </a:tabLst>
            </a:pPr>
            <a:r>
              <a:rPr lang="en-GB" sz="2000"/>
              <a:t>Under the old system in Scotland just over half the voters elected their first choice. </a:t>
            </a:r>
            <a:r>
              <a:rPr lang="en-GB" sz="2000" b="1"/>
              <a:t>When they brought in Single Transferable Vote it went up to three quarters. </a:t>
            </a:r>
          </a:p>
        </p:txBody>
      </p:sp>
      <p:pic>
        <p:nvPicPr>
          <p:cNvPr id="11" name="Picture 10"/>
          <p:cNvPicPr>
            <a:picLocks noChangeAspect="1"/>
          </p:cNvPicPr>
          <p:nvPr/>
        </p:nvPicPr>
        <p:blipFill rotWithShape="1">
          <a:blip r:embed="rId2">
            <a:extLst>
              <a:ext uri="{28A0092B-C50C-407E-A947-70E740481C1C}">
                <a14:useLocalDpi xmlns:a14="http://schemas.microsoft.com/office/drawing/2010/main" val="0"/>
              </a:ext>
            </a:extLst>
          </a:blip>
          <a:srcRect l="9507" r="12833"/>
          <a:stretch/>
        </p:blipFill>
        <p:spPr>
          <a:xfrm>
            <a:off x="5261112" y="1378027"/>
            <a:ext cx="3323920" cy="2668439"/>
          </a:xfrm>
          <a:prstGeom prst="rect">
            <a:avLst/>
          </a:prstGeom>
        </p:spPr>
      </p:pic>
      <p:sp>
        <p:nvSpPr>
          <p:cNvPr id="3" name="TextBox 2"/>
          <p:cNvSpPr txBox="1"/>
          <p:nvPr/>
        </p:nvSpPr>
        <p:spPr>
          <a:xfrm>
            <a:off x="761999" y="4111494"/>
            <a:ext cx="7692888" cy="707886"/>
          </a:xfrm>
          <a:prstGeom prst="rect">
            <a:avLst/>
          </a:prstGeom>
          <a:noFill/>
        </p:spPr>
        <p:txBody>
          <a:bodyPr wrap="square" rtlCol="0">
            <a:spAutoFit/>
          </a:bodyPr>
          <a:lstStyle/>
          <a:p>
            <a:pPr>
              <a:buClr>
                <a:srgbClr val="FD97BE"/>
              </a:buClr>
            </a:pPr>
            <a:r>
              <a:rPr lang="en-GB" sz="2000" b="1">
                <a:solidFill>
                  <a:srgbClr val="574A80"/>
                </a:solidFill>
                <a:latin typeface="Calibri" charset="0"/>
                <a:ea typeface="Calibri" charset="0"/>
                <a:cs typeface="Calibri" charset="0"/>
              </a:rPr>
              <a:t>With the parts UK now introducing STV, with clear successes </a:t>
            </a:r>
            <a:r>
              <a:rPr lang="mr-IN" sz="2000" b="1">
                <a:solidFill>
                  <a:srgbClr val="574A80"/>
                </a:solidFill>
                <a:latin typeface="Calibri" charset="0"/>
                <a:ea typeface="Calibri" charset="0"/>
                <a:cs typeface="Calibri" charset="0"/>
              </a:rPr>
              <a:t>–</a:t>
            </a:r>
            <a:r>
              <a:rPr lang="en-GB" sz="2000" b="1">
                <a:solidFill>
                  <a:srgbClr val="574A80"/>
                </a:solidFill>
                <a:latin typeface="Calibri" charset="0"/>
                <a:ea typeface="Calibri" charset="0"/>
                <a:cs typeface="Calibri" charset="0"/>
              </a:rPr>
              <a:t> Westminster’s broken system is now steadily being left behind.</a:t>
            </a:r>
          </a:p>
        </p:txBody>
      </p:sp>
    </p:spTree>
    <p:extLst>
      <p:ext uri="{BB962C8B-B14F-4D97-AF65-F5344CB8AC3E}">
        <p14:creationId xmlns:p14="http://schemas.microsoft.com/office/powerpoint/2010/main" val="186747427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0" y="4572000"/>
            <a:ext cx="7569200" cy="1600200"/>
          </a:xfrm>
        </p:spPr>
        <p:txBody>
          <a:bodyPr>
            <a:normAutofit/>
          </a:bodyPr>
          <a:lstStyle/>
          <a:p>
            <a:r>
              <a:rPr lang="en-US" sz="3800" b="1" dirty="0"/>
              <a:t>Why should we change?</a:t>
            </a:r>
          </a:p>
        </p:txBody>
      </p:sp>
      <p:sp>
        <p:nvSpPr>
          <p:cNvPr id="8" name="TextBox 7"/>
          <p:cNvSpPr txBox="1"/>
          <p:nvPr/>
        </p:nvSpPr>
        <p:spPr>
          <a:xfrm>
            <a:off x="762000" y="1889356"/>
            <a:ext cx="7798865" cy="3352906"/>
          </a:xfrm>
          <a:prstGeom prst="rect">
            <a:avLst/>
          </a:prstGeom>
          <a:noFill/>
        </p:spPr>
        <p:txBody>
          <a:bodyPr wrap="square" rtlCol="0">
            <a:spAutoFit/>
          </a:bodyPr>
          <a:lstStyle/>
          <a:p>
            <a:pPr marR="0" lvl="0" defTabSz="914400" eaLnBrk="1" fontAlgn="auto" latinLnBrk="0" hangingPunct="1">
              <a:lnSpc>
                <a:spcPct val="111000"/>
              </a:lnSpc>
              <a:spcBef>
                <a:spcPts val="0"/>
              </a:spcBef>
              <a:spcAft>
                <a:spcPts val="0"/>
              </a:spcAft>
              <a:buClr>
                <a:srgbClr val="FD97BE"/>
              </a:buClr>
              <a:buSzTx/>
              <a:defRPr/>
            </a:pPr>
            <a:r>
              <a:rPr lang="en-GB" sz="2400" b="1" dirty="0">
                <a:solidFill>
                  <a:srgbClr val="4F5690"/>
                </a:solidFill>
                <a:latin typeface="Calibri" charset="0"/>
                <a:ea typeface="Calibri" charset="0"/>
                <a:cs typeface="Calibri" charset="0"/>
              </a:rPr>
              <a:t>Westminster doesn’t represent Britain – with seats in Parliament failing to match how people actually want to vote. </a:t>
            </a:r>
          </a:p>
          <a:p>
            <a:pPr marL="185738" marR="0" lvl="0" indent="-185738" defTabSz="914400" eaLnBrk="1" fontAlgn="auto" latinLnBrk="0" hangingPunct="1">
              <a:lnSpc>
                <a:spcPct val="40000"/>
              </a:lnSpc>
              <a:spcBef>
                <a:spcPts val="0"/>
              </a:spcBef>
              <a:spcAft>
                <a:spcPts val="0"/>
              </a:spcAft>
              <a:buClr>
                <a:srgbClr val="FD97BE"/>
              </a:buClr>
              <a:buSzTx/>
              <a:buFont typeface="Arial" charset="0"/>
              <a:buChar char="•"/>
              <a:defRPr/>
            </a:pPr>
            <a:endParaRPr lang="en-GB" sz="2400" dirty="0">
              <a:solidFill>
                <a:srgbClr val="313B51"/>
              </a:solidFill>
              <a:latin typeface="Calibri" charset="0"/>
              <a:ea typeface="Calibri" charset="0"/>
              <a:cs typeface="Calibri" charset="0"/>
            </a:endParaRPr>
          </a:p>
          <a:p>
            <a:pPr marL="185738" lvl="0" indent="-185738">
              <a:lnSpc>
                <a:spcPct val="111000"/>
              </a:lnSpc>
              <a:buClr>
                <a:srgbClr val="FD97BE"/>
              </a:buClr>
              <a:buFont typeface="Arial" charset="0"/>
              <a:buChar char="•"/>
              <a:defRPr/>
            </a:pPr>
            <a:r>
              <a:rPr lang="en-GB" sz="2400" dirty="0">
                <a:solidFill>
                  <a:srgbClr val="313B51"/>
                </a:solidFill>
                <a:latin typeface="Calibri" charset="0"/>
                <a:ea typeface="Calibri" charset="0"/>
                <a:cs typeface="Calibri" charset="0"/>
              </a:rPr>
              <a:t>Under Parliament’s one-person-takes all system, where only one party wins in each constituency, the vast majority of votes are thrown on the electoral scrapheap. No wonder people lose faith in politics.</a:t>
            </a:r>
          </a:p>
          <a:p>
            <a:pPr marL="185738" lvl="0" indent="-185738">
              <a:lnSpc>
                <a:spcPct val="111000"/>
              </a:lnSpc>
              <a:buClr>
                <a:srgbClr val="FD97BE"/>
              </a:buClr>
              <a:buFont typeface="Arial" charset="0"/>
              <a:buChar char="•"/>
              <a:defRPr/>
            </a:pPr>
            <a:endParaRPr lang="en-GB" sz="1500" dirty="0">
              <a:solidFill>
                <a:srgbClr val="313B51"/>
              </a:solidFill>
              <a:latin typeface="Calibri" charset="0"/>
              <a:ea typeface="Calibri" charset="0"/>
              <a:cs typeface="Calibri" charset="0"/>
            </a:endParaRPr>
          </a:p>
        </p:txBody>
      </p:sp>
    </p:spTree>
    <p:extLst>
      <p:ext uri="{BB962C8B-B14F-4D97-AF65-F5344CB8AC3E}">
        <p14:creationId xmlns:p14="http://schemas.microsoft.com/office/powerpoint/2010/main" val="84382768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3695700" y="5334000"/>
            <a:ext cx="5283200" cy="838200"/>
          </a:xfrm>
          <a:prstGeom prst="rect">
            <a:avLst/>
          </a:prstGeom>
          <a:solidFill>
            <a:srgbClr val="E6E6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itle 1"/>
          <p:cNvSpPr>
            <a:spLocks noGrp="1"/>
          </p:cNvSpPr>
          <p:nvPr>
            <p:ph type="title"/>
          </p:nvPr>
        </p:nvSpPr>
        <p:spPr>
          <a:xfrm>
            <a:off x="762000" y="4572000"/>
            <a:ext cx="7569200" cy="1600200"/>
          </a:xfrm>
        </p:spPr>
        <p:txBody>
          <a:bodyPr>
            <a:normAutofit/>
          </a:bodyPr>
          <a:lstStyle/>
          <a:p>
            <a:r>
              <a:rPr lang="en-US" sz="3800" b="1" dirty="0"/>
              <a:t>Why should we change?</a:t>
            </a:r>
          </a:p>
        </p:txBody>
      </p:sp>
      <p:sp>
        <p:nvSpPr>
          <p:cNvPr id="8" name="TextBox 7"/>
          <p:cNvSpPr txBox="1"/>
          <p:nvPr/>
        </p:nvSpPr>
        <p:spPr>
          <a:xfrm>
            <a:off x="762000" y="1889356"/>
            <a:ext cx="7798865" cy="2122953"/>
          </a:xfrm>
          <a:prstGeom prst="rect">
            <a:avLst/>
          </a:prstGeom>
          <a:noFill/>
        </p:spPr>
        <p:txBody>
          <a:bodyPr wrap="square" rtlCol="0">
            <a:spAutoFit/>
          </a:bodyPr>
          <a:lstStyle/>
          <a:p>
            <a:pPr marR="0" lvl="0" defTabSz="914400" eaLnBrk="1" fontAlgn="auto" latinLnBrk="0" hangingPunct="1">
              <a:lnSpc>
                <a:spcPct val="111000"/>
              </a:lnSpc>
              <a:spcBef>
                <a:spcPts val="0"/>
              </a:spcBef>
              <a:spcAft>
                <a:spcPts val="0"/>
              </a:spcAft>
              <a:buClr>
                <a:srgbClr val="FD97BE"/>
              </a:buClr>
              <a:buSzTx/>
              <a:defRPr/>
            </a:pPr>
            <a:r>
              <a:rPr lang="en-GB" sz="2400" b="1" dirty="0">
                <a:solidFill>
                  <a:srgbClr val="4F5690"/>
                </a:solidFill>
                <a:latin typeface="Calibri" charset="0"/>
                <a:ea typeface="Calibri" charset="0"/>
                <a:cs typeface="Calibri" charset="0"/>
              </a:rPr>
              <a:t>People are fed up with a toxic, divisive political system that benefits the already powerful.</a:t>
            </a:r>
          </a:p>
          <a:p>
            <a:pPr marL="185738" marR="0" lvl="0" indent="-185738" defTabSz="914400" eaLnBrk="1" fontAlgn="auto" latinLnBrk="0" hangingPunct="1">
              <a:lnSpc>
                <a:spcPct val="40000"/>
              </a:lnSpc>
              <a:spcBef>
                <a:spcPts val="0"/>
              </a:spcBef>
              <a:spcAft>
                <a:spcPts val="0"/>
              </a:spcAft>
              <a:buClr>
                <a:srgbClr val="FD97BE"/>
              </a:buClr>
              <a:buSzTx/>
              <a:buFont typeface="Arial" charset="0"/>
              <a:buChar char="•"/>
              <a:defRPr/>
            </a:pPr>
            <a:endParaRPr lang="en-GB" sz="2400" dirty="0">
              <a:solidFill>
                <a:srgbClr val="313B51"/>
              </a:solidFill>
              <a:latin typeface="Calibri" charset="0"/>
              <a:ea typeface="Calibri" charset="0"/>
              <a:cs typeface="Calibri" charset="0"/>
            </a:endParaRPr>
          </a:p>
          <a:p>
            <a:pPr marL="185738" lvl="0" indent="-185738">
              <a:lnSpc>
                <a:spcPct val="111000"/>
              </a:lnSpc>
              <a:buClr>
                <a:srgbClr val="FD97BE"/>
              </a:buClr>
              <a:buFont typeface="Arial" charset="0"/>
              <a:buChar char="•"/>
              <a:defRPr/>
            </a:pPr>
            <a:r>
              <a:rPr lang="en-GB" sz="2400" dirty="0">
                <a:solidFill>
                  <a:srgbClr val="313B51"/>
                </a:solidFill>
                <a:latin typeface="Calibri" charset="0"/>
                <a:ea typeface="Calibri" charset="0"/>
                <a:cs typeface="Calibri" charset="0"/>
              </a:rPr>
              <a:t>When parties can take power without majority support, we all lose out. It’s time for change. </a:t>
            </a:r>
          </a:p>
          <a:p>
            <a:pPr marL="185738" lvl="0" indent="-185738">
              <a:lnSpc>
                <a:spcPct val="111000"/>
              </a:lnSpc>
              <a:buClr>
                <a:srgbClr val="FD97BE"/>
              </a:buClr>
              <a:buFont typeface="Arial" charset="0"/>
              <a:buChar char="•"/>
              <a:defRPr/>
            </a:pPr>
            <a:endParaRPr lang="en-GB" sz="1500" dirty="0">
              <a:solidFill>
                <a:srgbClr val="313B51"/>
              </a:solidFill>
              <a:latin typeface="Calibri" charset="0"/>
              <a:ea typeface="Calibri" charset="0"/>
              <a:cs typeface="Calibri" charset="0"/>
            </a:endParaRPr>
          </a:p>
        </p:txBody>
      </p:sp>
    </p:spTree>
    <p:extLst>
      <p:ext uri="{BB962C8B-B14F-4D97-AF65-F5344CB8AC3E}">
        <p14:creationId xmlns:p14="http://schemas.microsoft.com/office/powerpoint/2010/main" val="414565243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3695700" y="5334000"/>
            <a:ext cx="5283200" cy="838200"/>
          </a:xfrm>
          <a:prstGeom prst="rect">
            <a:avLst/>
          </a:prstGeom>
          <a:solidFill>
            <a:srgbClr val="E6E6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itle 1"/>
          <p:cNvSpPr>
            <a:spLocks noGrp="1"/>
          </p:cNvSpPr>
          <p:nvPr>
            <p:ph type="title"/>
          </p:nvPr>
        </p:nvSpPr>
        <p:spPr>
          <a:xfrm>
            <a:off x="762000" y="4572000"/>
            <a:ext cx="7569200" cy="1600200"/>
          </a:xfrm>
        </p:spPr>
        <p:txBody>
          <a:bodyPr>
            <a:normAutofit/>
          </a:bodyPr>
          <a:lstStyle/>
          <a:p>
            <a:r>
              <a:rPr lang="en-US" sz="3800" b="1" dirty="0"/>
              <a:t>Why should we change?</a:t>
            </a:r>
          </a:p>
        </p:txBody>
      </p:sp>
      <p:sp>
        <p:nvSpPr>
          <p:cNvPr id="8" name="TextBox 7"/>
          <p:cNvSpPr txBox="1"/>
          <p:nvPr/>
        </p:nvSpPr>
        <p:spPr>
          <a:xfrm>
            <a:off x="762000" y="1889356"/>
            <a:ext cx="7798865" cy="2942922"/>
          </a:xfrm>
          <a:prstGeom prst="rect">
            <a:avLst/>
          </a:prstGeom>
          <a:noFill/>
        </p:spPr>
        <p:txBody>
          <a:bodyPr wrap="square" rtlCol="0">
            <a:spAutoFit/>
          </a:bodyPr>
          <a:lstStyle/>
          <a:p>
            <a:pPr marR="0" lvl="0" defTabSz="914400" eaLnBrk="1" fontAlgn="auto" latinLnBrk="0" hangingPunct="1">
              <a:lnSpc>
                <a:spcPct val="111000"/>
              </a:lnSpc>
              <a:spcBef>
                <a:spcPts val="0"/>
              </a:spcBef>
              <a:spcAft>
                <a:spcPts val="0"/>
              </a:spcAft>
              <a:buClr>
                <a:srgbClr val="FD97BE"/>
              </a:buClr>
              <a:buSzTx/>
              <a:defRPr/>
            </a:pPr>
            <a:r>
              <a:rPr lang="en-GB" sz="2400" b="1" dirty="0">
                <a:solidFill>
                  <a:srgbClr val="4F5690"/>
                </a:solidFill>
                <a:latin typeface="Calibri" charset="0"/>
                <a:ea typeface="Calibri" charset="0"/>
                <a:cs typeface="Calibri" charset="0"/>
              </a:rPr>
              <a:t>When only one party stands a chance in each seat, the issues we care about are easy to ignore. </a:t>
            </a:r>
          </a:p>
          <a:p>
            <a:pPr marL="185738" marR="0" lvl="0" indent="-185738" defTabSz="914400" eaLnBrk="1" fontAlgn="auto" latinLnBrk="0" hangingPunct="1">
              <a:lnSpc>
                <a:spcPct val="40000"/>
              </a:lnSpc>
              <a:spcBef>
                <a:spcPts val="0"/>
              </a:spcBef>
              <a:spcAft>
                <a:spcPts val="0"/>
              </a:spcAft>
              <a:buClr>
                <a:srgbClr val="FD97BE"/>
              </a:buClr>
              <a:buSzTx/>
              <a:buFont typeface="Arial" charset="0"/>
              <a:buChar char="•"/>
              <a:defRPr/>
            </a:pPr>
            <a:endParaRPr lang="en-GB" sz="2400" dirty="0">
              <a:solidFill>
                <a:srgbClr val="313B51"/>
              </a:solidFill>
              <a:latin typeface="Calibri" charset="0"/>
              <a:ea typeface="Calibri" charset="0"/>
              <a:cs typeface="Calibri" charset="0"/>
            </a:endParaRPr>
          </a:p>
          <a:p>
            <a:pPr marL="185738" lvl="0" indent="-185738">
              <a:lnSpc>
                <a:spcPct val="111000"/>
              </a:lnSpc>
              <a:buClr>
                <a:srgbClr val="FD97BE"/>
              </a:buClr>
              <a:buFont typeface="Arial" charset="0"/>
              <a:buChar char="•"/>
              <a:defRPr/>
            </a:pPr>
            <a:r>
              <a:rPr lang="en-GB" sz="2400" dirty="0">
                <a:solidFill>
                  <a:srgbClr val="313B51"/>
                </a:solidFill>
                <a:latin typeface="Calibri" charset="0"/>
                <a:ea typeface="Calibri" charset="0"/>
                <a:cs typeface="Calibri" charset="0"/>
              </a:rPr>
              <a:t>Under Parliament’s one-person-takes all system, where only one party wins in each constituency, the vast majority of votes are thrown on the electoral scrapheap. No wonder people lose faith in politics.</a:t>
            </a:r>
          </a:p>
          <a:p>
            <a:pPr marL="185738" lvl="0" indent="-185738">
              <a:lnSpc>
                <a:spcPct val="111000"/>
              </a:lnSpc>
              <a:buClr>
                <a:srgbClr val="FD97BE"/>
              </a:buClr>
              <a:buFont typeface="Arial" charset="0"/>
              <a:buChar char="•"/>
              <a:defRPr/>
            </a:pPr>
            <a:endParaRPr lang="en-GB" sz="1500" dirty="0">
              <a:solidFill>
                <a:srgbClr val="313B51"/>
              </a:solidFill>
              <a:latin typeface="Calibri" charset="0"/>
              <a:ea typeface="Calibri" charset="0"/>
              <a:cs typeface="Calibri" charset="0"/>
            </a:endParaRPr>
          </a:p>
        </p:txBody>
      </p:sp>
    </p:spTree>
    <p:extLst>
      <p:ext uri="{BB962C8B-B14F-4D97-AF65-F5344CB8AC3E}">
        <p14:creationId xmlns:p14="http://schemas.microsoft.com/office/powerpoint/2010/main" val="225355650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0" y="3276600"/>
            <a:ext cx="7543800" cy="1676400"/>
          </a:xfrm>
        </p:spPr>
        <p:txBody>
          <a:bodyPr anchor="b">
            <a:normAutofit/>
          </a:bodyPr>
          <a:lstStyle/>
          <a:p>
            <a:pPr>
              <a:lnSpc>
                <a:spcPct val="90000"/>
              </a:lnSpc>
            </a:pPr>
            <a:r>
              <a:rPr lang="en-US" b="1"/>
              <a:t>First Past the Post </a:t>
            </a:r>
          </a:p>
        </p:txBody>
      </p:sp>
      <p:sp>
        <p:nvSpPr>
          <p:cNvPr id="7" name="Text Placeholder 2">
            <a:extLst>
              <a:ext uri="{FF2B5EF4-FFF2-40B4-BE49-F238E27FC236}">
                <a16:creationId xmlns:a16="http://schemas.microsoft.com/office/drawing/2014/main" id="{B60D0FC8-9034-4418-B52F-41D2EBDE8050}"/>
              </a:ext>
            </a:extLst>
          </p:cNvPr>
          <p:cNvSpPr>
            <a:spLocks noGrp="1"/>
          </p:cNvSpPr>
          <p:nvPr>
            <p:ph type="body" idx="1"/>
          </p:nvPr>
        </p:nvSpPr>
        <p:spPr>
          <a:xfrm>
            <a:off x="762000" y="4953000"/>
            <a:ext cx="6858000" cy="914400"/>
          </a:xfrm>
        </p:spPr>
        <p:txBody>
          <a:bodyPr/>
          <a:lstStyle/>
          <a:p>
            <a:endParaRPr lang="en-US"/>
          </a:p>
        </p:txBody>
      </p:sp>
    </p:spTree>
    <p:extLst>
      <p:ext uri="{BB962C8B-B14F-4D97-AF65-F5344CB8AC3E}">
        <p14:creationId xmlns:p14="http://schemas.microsoft.com/office/powerpoint/2010/main" val="183980215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762000" y="4572000"/>
            <a:ext cx="7543800" cy="1600200"/>
          </a:xfrm>
        </p:spPr>
        <p:txBody>
          <a:bodyPr>
            <a:normAutofit/>
          </a:bodyPr>
          <a:lstStyle/>
          <a:p>
            <a:r>
              <a:rPr lang="en-US" sz="4400" b="1"/>
              <a:t>First Past the Post  </a:t>
            </a:r>
            <a:endParaRPr lang="en-GB" sz="4400"/>
          </a:p>
        </p:txBody>
      </p:sp>
      <p:sp>
        <p:nvSpPr>
          <p:cNvPr id="3" name="Content Placeholder 2"/>
          <p:cNvSpPr>
            <a:spLocks noGrp="1"/>
          </p:cNvSpPr>
          <p:nvPr>
            <p:ph idx="1"/>
          </p:nvPr>
        </p:nvSpPr>
        <p:spPr>
          <a:xfrm>
            <a:off x="762000" y="1914565"/>
            <a:ext cx="7543800" cy="2878734"/>
          </a:xfrm>
        </p:spPr>
        <p:txBody>
          <a:bodyPr>
            <a:normAutofit/>
          </a:bodyPr>
          <a:lstStyle/>
          <a:p>
            <a:pPr>
              <a:buClr>
                <a:srgbClr val="FD97BE"/>
              </a:buClr>
            </a:pPr>
            <a:r>
              <a:rPr lang="en-US" sz="2300" b="1"/>
              <a:t>First Past the Post </a:t>
            </a:r>
            <a:r>
              <a:rPr lang="en-US" sz="2300"/>
              <a:t>is the electoral system currently used to elect MPs to Westminster. </a:t>
            </a:r>
          </a:p>
          <a:p>
            <a:pPr>
              <a:buClr>
                <a:srgbClr val="FD97BE"/>
              </a:buClr>
            </a:pPr>
            <a:endParaRPr lang="en-US" sz="2300"/>
          </a:p>
          <a:p>
            <a:pPr>
              <a:buClr>
                <a:srgbClr val="FD97BE"/>
              </a:buClr>
            </a:pPr>
            <a:r>
              <a:rPr lang="en-US" sz="2300"/>
              <a:t>Examples of where its used: </a:t>
            </a:r>
          </a:p>
          <a:p>
            <a:pPr marL="0" indent="0">
              <a:buClr>
                <a:srgbClr val="FD97BE"/>
              </a:buClr>
              <a:buNone/>
            </a:pPr>
            <a:r>
              <a:rPr lang="en-US" sz="2300"/>
              <a:t>	</a:t>
            </a:r>
            <a:r>
              <a:rPr lang="en-US" sz="2300" b="1"/>
              <a:t>Westminster </a:t>
            </a:r>
            <a:r>
              <a:rPr lang="en-US" sz="2300" b="1">
                <a:solidFill>
                  <a:srgbClr val="9F579E"/>
                </a:solidFill>
              </a:rPr>
              <a:t>·</a:t>
            </a:r>
            <a:r>
              <a:rPr lang="hr-HR" sz="2300" b="1"/>
              <a:t> United </a:t>
            </a:r>
            <a:r>
              <a:rPr lang="en-GB" sz="2300" b="1"/>
              <a:t>States</a:t>
            </a:r>
            <a:r>
              <a:rPr lang="hr-HR" sz="2300" b="1"/>
              <a:t> </a:t>
            </a:r>
            <a:r>
              <a:rPr lang="en-US" sz="2300" b="1">
                <a:solidFill>
                  <a:srgbClr val="9F579E"/>
                </a:solidFill>
              </a:rPr>
              <a:t>·</a:t>
            </a:r>
            <a:r>
              <a:rPr lang="hr-HR" sz="2300" b="1"/>
              <a:t> </a:t>
            </a:r>
            <a:r>
              <a:rPr lang="en-GB" sz="2300" b="1"/>
              <a:t>India</a:t>
            </a:r>
          </a:p>
        </p:txBody>
      </p:sp>
    </p:spTree>
    <p:extLst>
      <p:ext uri="{BB962C8B-B14F-4D97-AF65-F5344CB8AC3E}">
        <p14:creationId xmlns:p14="http://schemas.microsoft.com/office/powerpoint/2010/main" val="194634643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b="1" u="sng">
                <a:solidFill>
                  <a:srgbClr val="9F579E"/>
                </a:solidFill>
              </a:rPr>
              <a:t>How to vote </a:t>
            </a:r>
            <a:br>
              <a:rPr lang="en-US" sz="2800" b="1">
                <a:solidFill>
                  <a:srgbClr val="9F579E"/>
                </a:solidFill>
              </a:rPr>
            </a:br>
            <a:r>
              <a:rPr lang="en-US" sz="4400" b="1"/>
              <a:t>First Past the Post </a:t>
            </a:r>
            <a:endParaRPr lang="en-US" sz="3800" b="1">
              <a:solidFill>
                <a:srgbClr val="9F579E"/>
              </a:solidFill>
            </a:endParaRPr>
          </a:p>
        </p:txBody>
      </p:sp>
      <p:sp>
        <p:nvSpPr>
          <p:cNvPr id="3" name="Content Placeholder 2"/>
          <p:cNvSpPr>
            <a:spLocks noGrp="1"/>
          </p:cNvSpPr>
          <p:nvPr>
            <p:ph idx="1"/>
          </p:nvPr>
        </p:nvSpPr>
        <p:spPr>
          <a:xfrm>
            <a:off x="762000" y="1554368"/>
            <a:ext cx="4377159" cy="3191251"/>
          </a:xfrm>
        </p:spPr>
        <p:txBody>
          <a:bodyPr>
            <a:normAutofit/>
          </a:bodyPr>
          <a:lstStyle/>
          <a:p>
            <a:pPr marL="138113" indent="-138113">
              <a:lnSpc>
                <a:spcPct val="110000"/>
              </a:lnSpc>
              <a:buClr>
                <a:srgbClr val="FD97BE"/>
              </a:buClr>
            </a:pPr>
            <a:r>
              <a:rPr lang="en-US" sz="2000" dirty="0"/>
              <a:t>The ballot paper is made up of candidates who are members of parties or independents.</a:t>
            </a:r>
          </a:p>
          <a:p>
            <a:pPr marL="138113" indent="-138113">
              <a:lnSpc>
                <a:spcPct val="110000"/>
              </a:lnSpc>
              <a:buClr>
                <a:srgbClr val="FD97BE"/>
              </a:buClr>
            </a:pPr>
            <a:endParaRPr lang="en-US" sz="2000" dirty="0"/>
          </a:p>
          <a:p>
            <a:pPr marL="138113" indent="-138113">
              <a:lnSpc>
                <a:spcPct val="110000"/>
              </a:lnSpc>
              <a:buClr>
                <a:srgbClr val="FD97BE"/>
              </a:buClr>
            </a:pPr>
            <a:r>
              <a:rPr lang="en-US" sz="2000" dirty="0"/>
              <a:t>Voters put </a:t>
            </a:r>
            <a:r>
              <a:rPr lang="en-US" sz="2000" b="1" dirty="0"/>
              <a:t>one cross next to their </a:t>
            </a:r>
            <a:r>
              <a:rPr lang="en-US" sz="2000" b="1" dirty="0" err="1"/>
              <a:t>favourite</a:t>
            </a:r>
            <a:r>
              <a:rPr lang="en-US" sz="2000" b="1" dirty="0"/>
              <a:t> candidate</a:t>
            </a:r>
            <a:r>
              <a:rPr lang="en-US" sz="2000" dirty="0"/>
              <a:t>, or the candidate they like the most who they think has </a:t>
            </a:r>
            <a:r>
              <a:rPr lang="en-US" sz="2000" b="1" dirty="0"/>
              <a:t>the best chance of winning</a:t>
            </a:r>
            <a:r>
              <a:rPr lang="en-US" sz="2000" dirty="0"/>
              <a:t>.</a:t>
            </a:r>
          </a:p>
        </p:txBody>
      </p:sp>
      <p:pic>
        <p:nvPicPr>
          <p:cNvPr id="5" name="Picture 4"/>
          <p:cNvPicPr>
            <a:picLocks noChangeAspect="1"/>
          </p:cNvPicPr>
          <p:nvPr/>
        </p:nvPicPr>
        <p:blipFill>
          <a:blip r:embed="rId3"/>
          <a:stretch>
            <a:fillRect/>
          </a:stretch>
        </p:blipFill>
        <p:spPr>
          <a:xfrm>
            <a:off x="5139159" y="1554368"/>
            <a:ext cx="3375186" cy="3547641"/>
          </a:xfrm>
          <a:prstGeom prst="rect">
            <a:avLst/>
          </a:prstGeom>
        </p:spPr>
      </p:pic>
    </p:spTree>
    <p:extLst>
      <p:ext uri="{BB962C8B-B14F-4D97-AF65-F5344CB8AC3E}">
        <p14:creationId xmlns:p14="http://schemas.microsoft.com/office/powerpoint/2010/main" val="289270613"/>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NewsPrint">
  <a:themeElements>
    <a:clrScheme name="NewsPrint">
      <a:dk1>
        <a:sysClr val="windowText" lastClr="000000"/>
      </a:dk1>
      <a:lt1>
        <a:sysClr val="window" lastClr="FFFFFF"/>
      </a:lt1>
      <a:dk2>
        <a:srgbClr val="303030"/>
      </a:dk2>
      <a:lt2>
        <a:srgbClr val="DEDEE0"/>
      </a:lt2>
      <a:accent1>
        <a:srgbClr val="AD0101"/>
      </a:accent1>
      <a:accent2>
        <a:srgbClr val="726056"/>
      </a:accent2>
      <a:accent3>
        <a:srgbClr val="AC956E"/>
      </a:accent3>
      <a:accent4>
        <a:srgbClr val="808DA9"/>
      </a:accent4>
      <a:accent5>
        <a:srgbClr val="424E5B"/>
      </a:accent5>
      <a:accent6>
        <a:srgbClr val="730E00"/>
      </a:accent6>
      <a:hlink>
        <a:srgbClr val="D26900"/>
      </a:hlink>
      <a:folHlink>
        <a:srgbClr val="D89243"/>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NewsPrint">
      <a:fillStyleLst>
        <a:solidFill>
          <a:schemeClr val="phClr"/>
        </a:solidFill>
        <a:gradFill rotWithShape="1">
          <a:gsLst>
            <a:gs pos="0">
              <a:schemeClr val="phClr">
                <a:tint val="37000"/>
                <a:hueMod val="100000"/>
                <a:satMod val="200000"/>
                <a:lumMod val="88000"/>
              </a:schemeClr>
            </a:gs>
            <a:gs pos="100000">
              <a:schemeClr val="phClr">
                <a:tint val="53000"/>
                <a:shade val="100000"/>
                <a:hueMod val="100000"/>
                <a:satMod val="350000"/>
                <a:lumMod val="79000"/>
              </a:schemeClr>
            </a:gs>
          </a:gsLst>
          <a:lin ang="5400000" scaled="1"/>
        </a:gradFill>
        <a:gradFill rotWithShape="1">
          <a:gsLst>
            <a:gs pos="0">
              <a:schemeClr val="phClr">
                <a:tint val="83000"/>
                <a:shade val="100000"/>
                <a:alpha val="100000"/>
                <a:hueMod val="100000"/>
                <a:satMod val="220000"/>
                <a:lumMod val="90000"/>
              </a:schemeClr>
            </a:gs>
            <a:gs pos="76000">
              <a:schemeClr val="phClr">
                <a:shade val="100000"/>
              </a:schemeClr>
            </a:gs>
            <a:gs pos="100000">
              <a:schemeClr val="phClr">
                <a:shade val="93000"/>
                <a:alpha val="100000"/>
                <a:satMod val="100000"/>
                <a:lumMod val="93000"/>
              </a:schemeClr>
            </a:gs>
          </a:gsLst>
          <a:path path="circle">
            <a:fillToRect l="15000" t="15000" r="100000" b="100000"/>
          </a:path>
        </a:gradFill>
      </a:fillStyleLst>
      <a:lnStyleLst>
        <a:ln w="15875" cap="flat" cmpd="sng" algn="ctr">
          <a:solidFill>
            <a:schemeClr val="phClr"/>
          </a:solidFill>
          <a:prstDash val="solid"/>
        </a:ln>
        <a:ln w="22225" cap="flat" cmpd="sng" algn="ctr">
          <a:solidFill>
            <a:schemeClr val="phClr"/>
          </a:solidFill>
          <a:prstDash val="solid"/>
        </a:ln>
        <a:ln w="34925" cap="flat" cmpd="sng" algn="ctr">
          <a:solidFill>
            <a:schemeClr val="phClr"/>
          </a:solidFill>
          <a:prstDash val="solid"/>
        </a:ln>
      </a:lnStyleLst>
      <a:effectStyleLst>
        <a:effectStyle>
          <a:effectLst>
            <a:outerShdw blurRad="50800" dist="12700" dir="5280000" rotWithShape="0">
              <a:srgbClr val="000000">
                <a:alpha val="40000"/>
              </a:srgbClr>
            </a:outerShdw>
          </a:effectLst>
        </a:effectStyle>
        <a:effectStyle>
          <a:effectLst>
            <a:outerShdw blurRad="38100" dist="38100" dir="5400000" rotWithShape="0">
              <a:srgbClr val="000000">
                <a:alpha val="35000"/>
              </a:srgbClr>
            </a:outerShdw>
          </a:effectLst>
        </a:effectStyle>
        <a:effectStyle>
          <a:effectLst>
            <a:outerShdw blurRad="38100" dist="38100" dir="5400000" rotWithShape="0">
              <a:srgbClr val="000000">
                <a:alpha val="35000"/>
              </a:srgbClr>
            </a:outerShdw>
          </a:effectLst>
          <a:scene3d>
            <a:camera prst="orthographicFront">
              <a:rot lat="0" lon="0" rev="0"/>
            </a:camera>
            <a:lightRig rig="brightRoom" dir="tl"/>
          </a:scene3d>
          <a:sp3d contourW="12700">
            <a:bevelT w="31750" h="12700"/>
            <a:contourClr>
              <a:schemeClr val="phClr"/>
            </a:contourClr>
          </a:sp3d>
        </a:effectStyle>
      </a:effectStyleLst>
      <a:bgFillStyleLst>
        <a:solidFill>
          <a:schemeClr val="phClr"/>
        </a:solidFill>
        <a:gradFill rotWithShape="1">
          <a:gsLst>
            <a:gs pos="0">
              <a:schemeClr val="phClr">
                <a:tint val="93000"/>
              </a:schemeClr>
            </a:gs>
            <a:gs pos="100000">
              <a:schemeClr val="phClr">
                <a:shade val="55000"/>
              </a:schemeClr>
            </a:gs>
          </a:gsLst>
          <a:lin ang="5400000" scaled="1"/>
        </a:gradFill>
        <a:blipFill rotWithShape="1">
          <a:blip xmlns:r="http://schemas.openxmlformats.org/officeDocument/2006/relationships" r:embed="rId1">
            <a:duotone>
              <a:schemeClr val="phClr">
                <a:shade val="20000"/>
                <a:satMod val="350000"/>
                <a:lumMod val="125000"/>
              </a:schemeClr>
              <a:schemeClr val="phClr">
                <a:tint val="90000"/>
                <a:satMod val="250000"/>
              </a:schemeClr>
            </a:duotone>
          </a:blip>
          <a:stretch/>
        </a:blipFill>
      </a:bgFillStyleLst>
    </a:fmtScheme>
  </a:themeElements>
  <a:objectDefaults/>
  <a:extraClrSchemeLst/>
  <a:extLst>
    <a:ext uri="{05A4C25C-085E-4340-85A3-A5531E510DB2}">
      <thm15:themeFamily xmlns:thm15="http://schemas.microsoft.com/office/thememl/2012/main" name="STUC presentation (1)" id="{192B4769-D214-1A4E-ADE1-5061B2A2286E}" vid="{868D3A38-352E-2E45-B233-31393769648C}"/>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4E79BB60E6A71439A44057ECF96620B" ma:contentTypeVersion="4" ma:contentTypeDescription="Create a new document." ma:contentTypeScope="" ma:versionID="5a379e5acd114b972aa16d23c1d1691c">
  <xsd:schema xmlns:xsd="http://www.w3.org/2001/XMLSchema" xmlns:xs="http://www.w3.org/2001/XMLSchema" xmlns:p="http://schemas.microsoft.com/office/2006/metadata/properties" xmlns:ns2="38e9378a-1513-45a0-a96c-4376aee70422" xmlns:ns3="289631d1-86a9-4052-83ee-85258f61f434" targetNamespace="http://schemas.microsoft.com/office/2006/metadata/properties" ma:root="true" ma:fieldsID="c6fe9466317e9c924eeca3d9963b5ae2" ns2:_="" ns3:_="">
    <xsd:import namespace="38e9378a-1513-45a0-a96c-4376aee70422"/>
    <xsd:import namespace="289631d1-86a9-4052-83ee-85258f61f434"/>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38e9378a-1513-45a0-a96c-4376aee70422"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89631d1-86a9-4052-83ee-85258f61f434" elementFormDefault="qualified">
    <xsd:import namespace="http://schemas.microsoft.com/office/2006/documentManagement/types"/>
    <xsd:import namespace="http://schemas.microsoft.com/office/infopath/2007/PartnerControls"/>
    <xsd:element name="MediaServiceMetadata" ma:index="10" nillable="true" ma:displayName="MediaServiceMetadata" ma:description="" ma:hidden="true" ma:internalName="MediaServiceMetadata" ma:readOnly="true">
      <xsd:simpleType>
        <xsd:restriction base="dms:Note"/>
      </xsd:simpleType>
    </xsd:element>
    <xsd:element name="MediaServiceFastMetadata" ma:index="11" nillable="true" ma:displayName="MediaServiceFastMetadata" ma:description="" ma:hidden="true" ma:internalName="MediaServiceFastMetadata"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4599CD98-B05B-4FD7-8973-00D95102B28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38e9378a-1513-45a0-a96c-4376aee70422"/>
    <ds:schemaRef ds:uri="289631d1-86a9-4052-83ee-85258f61f43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638261F5-C68E-408C-90A3-6E7E8906AB52}">
  <ds:schemaRefs>
    <ds:schemaRef ds:uri="http://purl.org/dc/dcmitype/"/>
    <ds:schemaRef ds:uri="http://schemas.openxmlformats.org/package/2006/metadata/core-properties"/>
    <ds:schemaRef ds:uri="http://purl.org/dc/terms/"/>
    <ds:schemaRef ds:uri="http://purl.org/dc/elements/1.1/"/>
    <ds:schemaRef ds:uri="http://schemas.microsoft.com/office/2006/documentManagement/types"/>
    <ds:schemaRef ds:uri="http://schemas.microsoft.com/office/2006/metadata/properties"/>
    <ds:schemaRef ds:uri="http://schemas.microsoft.com/office/infopath/2007/PartnerControls"/>
    <ds:schemaRef ds:uri="38e9378a-1513-45a0-a96c-4376aee70422"/>
    <ds:schemaRef ds:uri="http://www.w3.org/XML/1998/namespace"/>
  </ds:schemaRefs>
</ds:datastoreItem>
</file>

<file path=customXml/itemProps3.xml><?xml version="1.0" encoding="utf-8"?>
<ds:datastoreItem xmlns:ds="http://schemas.openxmlformats.org/officeDocument/2006/customXml" ds:itemID="{703F0B51-0C37-4E13-B17C-4F687D8BCA89}">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8</TotalTime>
  <Words>1800</Words>
  <Application>Microsoft Macintosh PowerPoint</Application>
  <PresentationFormat>On-screen Show (4:3)</PresentationFormat>
  <Paragraphs>144</Paragraphs>
  <Slides>31</Slides>
  <Notes>10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31</vt:i4>
      </vt:variant>
    </vt:vector>
  </HeadingPairs>
  <TitlesOfParts>
    <vt:vector size="35" baseType="lpstr">
      <vt:lpstr>Arial</vt:lpstr>
      <vt:lpstr>Calibri</vt:lpstr>
      <vt:lpstr>Georgia</vt:lpstr>
      <vt:lpstr>NewsPrint</vt:lpstr>
      <vt:lpstr>Voting Systems</vt:lpstr>
      <vt:lpstr>Westminster’s Broken Voting System </vt:lpstr>
      <vt:lpstr>Westminster’s Broken Voting System </vt:lpstr>
      <vt:lpstr>Why should we change?</vt:lpstr>
      <vt:lpstr>Why should we change?</vt:lpstr>
      <vt:lpstr>Why should we change?</vt:lpstr>
      <vt:lpstr>First Past the Post </vt:lpstr>
      <vt:lpstr>First Past the Post  </vt:lpstr>
      <vt:lpstr>How to vote  First Past the Post </vt:lpstr>
      <vt:lpstr>How it’s counted First Past the Post </vt:lpstr>
      <vt:lpstr>The Problems with First Past the Post </vt:lpstr>
      <vt:lpstr>The Great Divider  First Past the Post </vt:lpstr>
      <vt:lpstr>Proportionality First Past the Post </vt:lpstr>
      <vt:lpstr>Examples of this problem First Past the Post </vt:lpstr>
      <vt:lpstr>Examples of this problem First Past the Post </vt:lpstr>
      <vt:lpstr>Tactical Voting First Past the Post </vt:lpstr>
      <vt:lpstr>Safe Seats  First Past the Post </vt:lpstr>
      <vt:lpstr>Safe Seats &amp; Ignored Voters  First Past the Post </vt:lpstr>
      <vt:lpstr>Wasted Votes &amp; Voices Unheard First Past the Post </vt:lpstr>
      <vt:lpstr>Wasted Votes by Region and Nation 2017 First Past the Post </vt:lpstr>
      <vt:lpstr>Effect of boundaries  First Past the Post </vt:lpstr>
      <vt:lpstr>What are the Alternatives?</vt:lpstr>
      <vt:lpstr>What should be the principles behind an electoral system?</vt:lpstr>
      <vt:lpstr>Single Transferable Vote</vt:lpstr>
      <vt:lpstr>Single Transferable Vote</vt:lpstr>
      <vt:lpstr>How to vote  Single Transferable Vote</vt:lpstr>
      <vt:lpstr>How to vote  Single Transferable Vote</vt:lpstr>
      <vt:lpstr>How it’s counted  Single Transferable Vote</vt:lpstr>
      <vt:lpstr>Features and Effects Single Transferable Vote</vt:lpstr>
      <vt:lpstr>Features and Effects Single Transferable Vote</vt:lpstr>
      <vt:lpstr>Features and Effects Single Transferable Vote</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Voting Systems</dc:title>
  <dc:creator>Admin</dc:creator>
  <cp:lastModifiedBy>Admin</cp:lastModifiedBy>
  <cp:revision>2</cp:revision>
  <dcterms:created xsi:type="dcterms:W3CDTF">2020-09-02T15:10:59Z</dcterms:created>
  <dcterms:modified xsi:type="dcterms:W3CDTF">2020-09-02T15:19:49Z</dcterms:modified>
</cp:coreProperties>
</file>